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74" r:id="rId5"/>
    <p:sldId id="257" r:id="rId6"/>
    <p:sldId id="272" r:id="rId7"/>
    <p:sldId id="263" r:id="rId8"/>
    <p:sldId id="261" r:id="rId9"/>
    <p:sldId id="262" r:id="rId10"/>
    <p:sldId id="264" r:id="rId11"/>
    <p:sldId id="266" r:id="rId12"/>
    <p:sldId id="275" r:id="rId13"/>
    <p:sldId id="273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6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C4D603-A91F-4EC3-8695-DEA04EE7D3AF}" v="3" dt="2024-01-10T12:04:57.473"/>
    <p1510:client id="{9EFB51FC-ACDB-F799-762F-6291E9C5E689}" v="64" dt="2024-01-10T06:28:30.363"/>
    <p1510:client id="{DC405117-3AB1-0036-EACE-03A2A0FC2CC8}" v="62" dt="2024-01-09T17:25:29.4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53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97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veer Singh" userId="1ca7bde70733f621" providerId="LiveId" clId="{85C4D603-A91F-4EC3-8695-DEA04EE7D3AF}"/>
    <pc:docChg chg="undo custSel modSld">
      <pc:chgData name="Tanveer Singh" userId="1ca7bde70733f621" providerId="LiveId" clId="{85C4D603-A91F-4EC3-8695-DEA04EE7D3AF}" dt="2024-01-10T12:10:39.710" v="192" actId="1582"/>
      <pc:docMkLst>
        <pc:docMk/>
      </pc:docMkLst>
      <pc:sldChg chg="addSp delSp modSp mod">
        <pc:chgData name="Tanveer Singh" userId="1ca7bde70733f621" providerId="LiveId" clId="{85C4D603-A91F-4EC3-8695-DEA04EE7D3AF}" dt="2024-01-10T12:10:39.710" v="192" actId="1582"/>
        <pc:sldMkLst>
          <pc:docMk/>
          <pc:sldMk cId="4249255415" sldId="273"/>
        </pc:sldMkLst>
        <pc:spChg chg="mod">
          <ac:chgData name="Tanveer Singh" userId="1ca7bde70733f621" providerId="LiveId" clId="{85C4D603-A91F-4EC3-8695-DEA04EE7D3AF}" dt="2024-01-10T12:08:25.046" v="180" actId="1076"/>
          <ac:spMkLst>
            <pc:docMk/>
            <pc:sldMk cId="4249255415" sldId="273"/>
            <ac:spMk id="17" creationId="{D92A8FF0-8575-F579-0F3A-6FF7D31C3F0F}"/>
          </ac:spMkLst>
        </pc:spChg>
        <pc:spChg chg="add mod ord">
          <ac:chgData name="Tanveer Singh" userId="1ca7bde70733f621" providerId="LiveId" clId="{85C4D603-A91F-4EC3-8695-DEA04EE7D3AF}" dt="2024-01-10T12:01:00.253" v="96" actId="166"/>
          <ac:spMkLst>
            <pc:docMk/>
            <pc:sldMk cId="4249255415" sldId="273"/>
            <ac:spMk id="20" creationId="{7FA0BBAF-EC77-4947-172C-344408236E75}"/>
          </ac:spMkLst>
        </pc:spChg>
        <pc:spChg chg="mod ord">
          <ac:chgData name="Tanveer Singh" userId="1ca7bde70733f621" providerId="LiveId" clId="{85C4D603-A91F-4EC3-8695-DEA04EE7D3AF}" dt="2024-01-10T12:08:08.140" v="175" actId="113"/>
          <ac:spMkLst>
            <pc:docMk/>
            <pc:sldMk cId="4249255415" sldId="273"/>
            <ac:spMk id="26" creationId="{CAA5B531-B017-584B-8010-4CAF5E926213}"/>
          </ac:spMkLst>
        </pc:spChg>
        <pc:spChg chg="add del mod">
          <ac:chgData name="Tanveer Singh" userId="1ca7bde70733f621" providerId="LiveId" clId="{85C4D603-A91F-4EC3-8695-DEA04EE7D3AF}" dt="2024-01-10T11:59:22.439" v="76"/>
          <ac:spMkLst>
            <pc:docMk/>
            <pc:sldMk cId="4249255415" sldId="273"/>
            <ac:spMk id="34" creationId="{AD07D89A-3171-16C6-4AFE-811607931417}"/>
          </ac:spMkLst>
        </pc:spChg>
        <pc:spChg chg="mod">
          <ac:chgData name="Tanveer Singh" userId="1ca7bde70733f621" providerId="LiveId" clId="{85C4D603-A91F-4EC3-8695-DEA04EE7D3AF}" dt="2024-01-10T12:09:54.502" v="189" actId="1076"/>
          <ac:spMkLst>
            <pc:docMk/>
            <pc:sldMk cId="4249255415" sldId="273"/>
            <ac:spMk id="35" creationId="{82FAD15D-9E74-2EBA-5DAA-024DA046CFFB}"/>
          </ac:spMkLst>
        </pc:spChg>
        <pc:spChg chg="add mod">
          <ac:chgData name="Tanveer Singh" userId="1ca7bde70733f621" providerId="LiveId" clId="{85C4D603-A91F-4EC3-8695-DEA04EE7D3AF}" dt="2024-01-10T12:09:26.425" v="186" actId="1076"/>
          <ac:spMkLst>
            <pc:docMk/>
            <pc:sldMk cId="4249255415" sldId="273"/>
            <ac:spMk id="36" creationId="{1CEF6E1E-8E74-B45E-0F4E-B95035CC1A27}"/>
          </ac:spMkLst>
        </pc:spChg>
        <pc:spChg chg="mod">
          <ac:chgData name="Tanveer Singh" userId="1ca7bde70733f621" providerId="LiveId" clId="{85C4D603-A91F-4EC3-8695-DEA04EE7D3AF}" dt="2024-01-10T12:10:27.968" v="190" actId="1582"/>
          <ac:spMkLst>
            <pc:docMk/>
            <pc:sldMk cId="4249255415" sldId="273"/>
            <ac:spMk id="37" creationId="{C072AC22-5DAB-7B43-A8DB-5F5CBB208AF1}"/>
          </ac:spMkLst>
        </pc:spChg>
        <pc:spChg chg="mod">
          <ac:chgData name="Tanveer Singh" userId="1ca7bde70733f621" providerId="LiveId" clId="{85C4D603-A91F-4EC3-8695-DEA04EE7D3AF}" dt="2024-01-10T12:10:34.314" v="191" actId="1582"/>
          <ac:spMkLst>
            <pc:docMk/>
            <pc:sldMk cId="4249255415" sldId="273"/>
            <ac:spMk id="38" creationId="{A32E2710-2486-6B55-AB7E-7649C256BDA8}"/>
          </ac:spMkLst>
        </pc:spChg>
        <pc:spChg chg="mod">
          <ac:chgData name="Tanveer Singh" userId="1ca7bde70733f621" providerId="LiveId" clId="{85C4D603-A91F-4EC3-8695-DEA04EE7D3AF}" dt="2024-01-10T12:10:39.710" v="192" actId="1582"/>
          <ac:spMkLst>
            <pc:docMk/>
            <pc:sldMk cId="4249255415" sldId="273"/>
            <ac:spMk id="39" creationId="{B37FFDC0-BA73-AB7F-8230-FE45F94F3022}"/>
          </ac:spMkLst>
        </pc:spChg>
        <pc:spChg chg="add mod">
          <ac:chgData name="Tanveer Singh" userId="1ca7bde70733f621" providerId="LiveId" clId="{85C4D603-A91F-4EC3-8695-DEA04EE7D3AF}" dt="2024-01-10T12:05:17.541" v="128" actId="122"/>
          <ac:spMkLst>
            <pc:docMk/>
            <pc:sldMk cId="4249255415" sldId="273"/>
            <ac:spMk id="43" creationId="{DE89CD36-0AE3-D624-BEE3-5F6817C27537}"/>
          </ac:spMkLst>
        </pc:spChg>
        <pc:grpChg chg="mod">
          <ac:chgData name="Tanveer Singh" userId="1ca7bde70733f621" providerId="LiveId" clId="{85C4D603-A91F-4EC3-8695-DEA04EE7D3AF}" dt="2024-01-10T11:54:46.967" v="13" actId="1076"/>
          <ac:grpSpMkLst>
            <pc:docMk/>
            <pc:sldMk cId="4249255415" sldId="273"/>
            <ac:grpSpMk id="32" creationId="{ADE81A34-DC68-46C0-0B40-A91706F7185E}"/>
          </ac:grpSpMkLst>
        </pc:grpChg>
        <pc:picChg chg="mod">
          <ac:chgData name="Tanveer Singh" userId="1ca7bde70733f621" providerId="LiveId" clId="{85C4D603-A91F-4EC3-8695-DEA04EE7D3AF}" dt="2024-01-10T12:05:28.543" v="130" actId="1076"/>
          <ac:picMkLst>
            <pc:docMk/>
            <pc:sldMk cId="4249255415" sldId="273"/>
            <ac:picMk id="24" creationId="{B197A688-BA7B-620B-EBD6-0469A176A9CD}"/>
          </ac:picMkLst>
        </pc:picChg>
        <pc:picChg chg="add mod">
          <ac:chgData name="Tanveer Singh" userId="1ca7bde70733f621" providerId="LiveId" clId="{85C4D603-A91F-4EC3-8695-DEA04EE7D3AF}" dt="2024-01-10T12:06:37.730" v="170" actId="1076"/>
          <ac:picMkLst>
            <pc:docMk/>
            <pc:sldMk cId="4249255415" sldId="273"/>
            <ac:picMk id="30" creationId="{A2919517-8E7E-288E-5BD9-5DC8D9FB287E}"/>
          </ac:picMkLst>
        </pc:picChg>
        <pc:cxnChg chg="add mod ord">
          <ac:chgData name="Tanveer Singh" userId="1ca7bde70733f621" providerId="LiveId" clId="{85C4D603-A91F-4EC3-8695-DEA04EE7D3AF}" dt="2024-01-10T12:08:25.046" v="180" actId="1076"/>
          <ac:cxnSpMkLst>
            <pc:docMk/>
            <pc:sldMk cId="4249255415" sldId="273"/>
            <ac:cxnSpMk id="6" creationId="{BADACC20-1A82-60D7-2B5C-F332AC0A33D5}"/>
          </ac:cxnSpMkLst>
        </pc:cxnChg>
        <pc:cxnChg chg="mod">
          <ac:chgData name="Tanveer Singh" userId="1ca7bde70733f621" providerId="LiveId" clId="{85C4D603-A91F-4EC3-8695-DEA04EE7D3AF}" dt="2024-01-10T12:08:25.046" v="180" actId="1076"/>
          <ac:cxnSpMkLst>
            <pc:docMk/>
            <pc:sldMk cId="4249255415" sldId="273"/>
            <ac:cxnSpMk id="14" creationId="{7E4F86A3-7544-35AD-DDF2-113790B0DD8A}"/>
          </ac:cxnSpMkLst>
        </pc:cxnChg>
        <pc:cxnChg chg="mod">
          <ac:chgData name="Tanveer Singh" userId="1ca7bde70733f621" providerId="LiveId" clId="{85C4D603-A91F-4EC3-8695-DEA04EE7D3AF}" dt="2024-01-10T12:08:25.046" v="180" actId="1076"/>
          <ac:cxnSpMkLst>
            <pc:docMk/>
            <pc:sldMk cId="4249255415" sldId="273"/>
            <ac:cxnSpMk id="16" creationId="{A5BD45A5-A94E-E3B8-D758-E786ADD4CF3D}"/>
          </ac:cxnSpMkLst>
        </pc:cxnChg>
        <pc:cxnChg chg="del mod">
          <ac:chgData name="Tanveer Singh" userId="1ca7bde70733f621" providerId="LiveId" clId="{85C4D603-A91F-4EC3-8695-DEA04EE7D3AF}" dt="2024-01-10T11:54:05.748" v="1" actId="478"/>
          <ac:cxnSpMkLst>
            <pc:docMk/>
            <pc:sldMk cId="4249255415" sldId="273"/>
            <ac:cxnSpMk id="22" creationId="{1BD6B57F-2409-1E1B-91CA-40AD991310D0}"/>
          </ac:cxnSpMkLst>
        </pc:cxnChg>
        <pc:cxnChg chg="add del mod ord">
          <ac:chgData name="Tanveer Singh" userId="1ca7bde70733f621" providerId="LiveId" clId="{85C4D603-A91F-4EC3-8695-DEA04EE7D3AF}" dt="2024-01-10T12:03:24.270" v="109" actId="478"/>
          <ac:cxnSpMkLst>
            <pc:docMk/>
            <pc:sldMk cId="4249255415" sldId="273"/>
            <ac:cxnSpMk id="23" creationId="{11262AF5-27DA-410B-08A4-C3EA886EAE85}"/>
          </ac:cxnSpMkLst>
        </pc:cxnChg>
        <pc:cxnChg chg="add mod ord">
          <ac:chgData name="Tanveer Singh" userId="1ca7bde70733f621" providerId="LiveId" clId="{85C4D603-A91F-4EC3-8695-DEA04EE7D3AF}" dt="2024-01-10T12:08:29.278" v="181" actId="1076"/>
          <ac:cxnSpMkLst>
            <pc:docMk/>
            <pc:sldMk cId="4249255415" sldId="273"/>
            <ac:cxnSpMk id="41" creationId="{27B6785B-62DF-308C-CFFA-8CE82075AF04}"/>
          </ac:cxnSpMkLst>
        </pc:cxnChg>
      </pc:sldChg>
    </pc:docChg>
  </pc:docChgLst>
</pc:chgInfo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jpg>
</file>

<file path=ppt/media/image27.png>
</file>

<file path=ppt/media/image28.jp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5262-C8D5-EAAA-D89B-B571B6F2E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marL="0" algn="ctr" defTabSz="914400" rtl="0" eaLnBrk="1" latinLnBrk="0" hangingPunct="1">
              <a:defRPr lang="en-US" sz="500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B7A567-D881-714C-94AB-F3AEBF42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buNone/>
              <a:defRPr lang="en-US" sz="2400" b="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0E9EF-21F4-40BA-5140-45A72BAC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46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9D1A-F462-AAE0-7F78-AC5D4EBA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 algn="l" defTabSz="914400" rtl="0" eaLnBrk="1" latinLnBrk="0" hangingPunct="1">
              <a:defRPr lang="en-US" sz="360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3AEA0-34F0-8F5A-AB29-41B0BFDAD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ravity"/>
              </a:defRPr>
            </a:lvl1pPr>
            <a:lvl2pPr>
              <a:defRPr>
                <a:solidFill>
                  <a:schemeClr val="tx1"/>
                </a:solidFill>
                <a:latin typeface="Gravity"/>
              </a:defRPr>
            </a:lvl2pPr>
            <a:lvl3pPr>
              <a:defRPr>
                <a:solidFill>
                  <a:schemeClr val="tx1"/>
                </a:solidFill>
                <a:latin typeface="Gravity"/>
              </a:defRPr>
            </a:lvl3pPr>
            <a:lvl4pPr>
              <a:defRPr>
                <a:solidFill>
                  <a:schemeClr val="tx1"/>
                </a:solidFill>
                <a:latin typeface="Gravity"/>
              </a:defRPr>
            </a:lvl4pPr>
            <a:lvl5pPr>
              <a:defRPr>
                <a:solidFill>
                  <a:schemeClr val="tx1"/>
                </a:solidFill>
                <a:latin typeface="Gravity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BFA46-4AFC-292B-40B0-62C7C2B234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278366"/>
          </a:xfrm>
          <a:prstGeom prst="rect">
            <a:avLst/>
          </a:prstGeom>
        </p:spPr>
        <p:txBody>
          <a:bodyPr/>
          <a:lstStyle/>
          <a:p>
            <a:fld id="{A4DC1B48-61AB-D744-8BA3-445C81F46C66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3E9C0-C3FF-76DE-4BAF-A89F5272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2675E-B1AF-D682-B3E4-B13C8A17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97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D93F-1DDA-F6B2-0E6E-D3494F649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00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A0E59-59B4-0EC9-087A-411FEF6A5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Gravity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96A8C-6118-ECED-9AAA-A2EFB1FC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278366"/>
          </a:xfrm>
          <a:prstGeom prst="rect">
            <a:avLst/>
          </a:prstGeom>
        </p:spPr>
        <p:txBody>
          <a:bodyPr/>
          <a:lstStyle/>
          <a:p>
            <a:fld id="{A4DC1B48-61AB-D744-8BA3-445C81F46C66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27A22-28AE-1F35-1736-0DCCAB6E7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CB1F1-821F-B976-9CC4-CECC95C2B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58D4-0645-2100-C2CC-BC5A7CE6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45154D-D815-B093-2C4F-A18E918DAD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278366"/>
          </a:xfrm>
          <a:prstGeom prst="rect">
            <a:avLst/>
          </a:prstGeom>
        </p:spPr>
        <p:txBody>
          <a:bodyPr/>
          <a:lstStyle/>
          <a:p>
            <a:fld id="{A4DC1B48-61AB-D744-8BA3-445C81F46C66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DB57E-5341-8445-E438-53ED1976C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8FB6B-1EAE-9D83-C3DD-C337B033B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0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3C3EF2-D541-1E85-7D93-2AA16C24A9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278366"/>
          </a:xfrm>
          <a:prstGeom prst="rect">
            <a:avLst/>
          </a:prstGeom>
        </p:spPr>
        <p:txBody>
          <a:bodyPr/>
          <a:lstStyle/>
          <a:p>
            <a:fld id="{A4DC1B48-61AB-D744-8BA3-445C81F46C66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1EEC5A-285E-5AE5-0444-21CCA58E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C4B92C-5CE3-1112-4D50-DEC23AF87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2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B26FC-D663-AE2E-5BDE-E7FE8293F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154685"/>
                </a:solidFill>
                <a:latin typeface="Gravity" pitchFamily="2" charset="77"/>
                <a:ea typeface="+mn-ea"/>
                <a:cs typeface="+mn-cs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00F05A-CED2-C7DF-5A9C-8EDEDD64C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3FCD9-1BFD-05CA-63A7-707A1ABD92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Gravity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1E82E6-C4D4-E790-D781-02169FEA20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278366"/>
          </a:xfrm>
          <a:prstGeom prst="rect">
            <a:avLst/>
          </a:prstGeom>
        </p:spPr>
        <p:txBody>
          <a:bodyPr/>
          <a:lstStyle/>
          <a:p>
            <a:fld id="{A4DC1B48-61AB-D744-8BA3-445C81F46C66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02C84-35A0-5083-B00A-1290DDA70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7EF5B-AF30-6F4B-FAD3-638768EE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44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white border with red and white text&#10;&#10;Description automatically generated">
            <a:extLst>
              <a:ext uri="{FF2B5EF4-FFF2-40B4-BE49-F238E27FC236}">
                <a16:creationId xmlns:a16="http://schemas.microsoft.com/office/drawing/2014/main" id="{C430E425-576A-F3D5-80D4-41742A3C970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9D32FC-BFE0-55DA-13B1-7AFA4D19E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AA632-3B09-96D8-5985-BBE8F41C3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1D6EA-5AB1-062A-FA23-DC32CEB3F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A2DE-D1CB-014F-AA2E-8A232BD99FD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8D6DFD-3616-B154-AD6D-A20646552C37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452237" y="63500"/>
            <a:ext cx="1319213" cy="1676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10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- Internal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E990C0-19F8-11E7-4EE5-7C375B82F46C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452237" y="6626860"/>
            <a:ext cx="1319213" cy="1676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10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- Internal</a:t>
            </a:r>
          </a:p>
        </p:txBody>
      </p:sp>
    </p:spTree>
    <p:extLst>
      <p:ext uri="{BB962C8B-B14F-4D97-AF65-F5344CB8AC3E}">
        <p14:creationId xmlns:p14="http://schemas.microsoft.com/office/powerpoint/2010/main" val="3633761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20.png"/><Relationship Id="rId3" Type="http://schemas.openxmlformats.org/officeDocument/2006/relationships/image" Target="../media/image5.svg"/><Relationship Id="rId21" Type="http://schemas.openxmlformats.org/officeDocument/2006/relationships/image" Target="../media/image23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5" Type="http://schemas.openxmlformats.org/officeDocument/2006/relationships/image" Target="../media/image17.svg"/><Relationship Id="rId23" Type="http://schemas.openxmlformats.org/officeDocument/2006/relationships/image" Target="../media/image25.svg"/><Relationship Id="rId10" Type="http://schemas.openxmlformats.org/officeDocument/2006/relationships/image" Target="../media/image12.png"/><Relationship Id="rId19" Type="http://schemas.openxmlformats.org/officeDocument/2006/relationships/image" Target="../media/image21.svg"/><Relationship Id="rId4" Type="http://schemas.openxmlformats.org/officeDocument/2006/relationships/image" Target="../media/image6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white border with red and white text&#10;&#10;Description automatically generated">
            <a:extLst>
              <a:ext uri="{FF2B5EF4-FFF2-40B4-BE49-F238E27FC236}">
                <a16:creationId xmlns:a16="http://schemas.microsoft.com/office/drawing/2014/main" id="{0F9839D6-BA99-62CD-EC03-83F764AD1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1588833-1C19-F726-A7A7-A6F52BE37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5581" y="1122363"/>
            <a:ext cx="11651225" cy="2387600"/>
          </a:xfrm>
        </p:spPr>
        <p:txBody>
          <a:bodyPr/>
          <a:lstStyle/>
          <a:p>
            <a:r>
              <a:rPr lang="en-IN">
                <a:latin typeface="Calibri"/>
                <a:ea typeface="Calibri"/>
                <a:cs typeface="Calibri"/>
              </a:rPr>
              <a:t>CDL Delivery Order(DO) and Invoice Reading  </a:t>
            </a:r>
          </a:p>
          <a:p>
            <a:endParaRPr lang="en-IN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4AE1AA6-43DA-A211-E650-3F232F225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75232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3200">
                <a:latin typeface="Gravity"/>
              </a:rPr>
              <a:t>Jan'24</a:t>
            </a:r>
            <a:endParaRPr lang="en-IN" sz="3200"/>
          </a:p>
        </p:txBody>
      </p:sp>
    </p:spTree>
    <p:extLst>
      <p:ext uri="{BB962C8B-B14F-4D97-AF65-F5344CB8AC3E}">
        <p14:creationId xmlns:p14="http://schemas.microsoft.com/office/powerpoint/2010/main" val="2556878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D6BC0-BB4E-B75F-4F1D-37FDC895F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52" y="272948"/>
            <a:ext cx="10515600" cy="77864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2800">
                <a:latin typeface="Gravity"/>
              </a:rPr>
              <a:t> Architectural Design – Azure AI Studio</a:t>
            </a:r>
            <a:endParaRPr lang="en-GB" sz="2800">
              <a:latin typeface="Gravity"/>
            </a:endParaRPr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CAB5E1B9-24A2-F0CF-A1AE-DF90ADFB2A50}"/>
              </a:ext>
            </a:extLst>
          </p:cNvPr>
          <p:cNvSpPr/>
          <p:nvPr/>
        </p:nvSpPr>
        <p:spPr>
          <a:xfrm>
            <a:off x="983177" y="1054509"/>
            <a:ext cx="9973825" cy="4651890"/>
          </a:xfrm>
          <a:custGeom>
            <a:avLst/>
            <a:gdLst/>
            <a:ahLst/>
            <a:cxnLst/>
            <a:rect l="l" t="t" r="r" b="b"/>
            <a:pathLst>
              <a:path w="15403188" h="8710768">
                <a:moveTo>
                  <a:pt x="0" y="0"/>
                </a:moveTo>
                <a:lnTo>
                  <a:pt x="15403188" y="0"/>
                </a:lnTo>
                <a:lnTo>
                  <a:pt x="15403188" y="8710768"/>
                </a:lnTo>
                <a:lnTo>
                  <a:pt x="0" y="87107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826891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2C474-8F25-FBA7-0FC3-BB78DB642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DAB782FA-A802-BBDB-5F74-CE82CAB0475A}"/>
              </a:ext>
            </a:extLst>
          </p:cNvPr>
          <p:cNvSpPr/>
          <p:nvPr/>
        </p:nvSpPr>
        <p:spPr>
          <a:xfrm>
            <a:off x="2187152" y="810073"/>
            <a:ext cx="6657532" cy="3304513"/>
          </a:xfrm>
          <a:custGeom>
            <a:avLst/>
            <a:gdLst/>
            <a:ahLst/>
            <a:cxnLst/>
            <a:rect l="l" t="t" r="r" b="b"/>
            <a:pathLst>
              <a:path w="11461135" h="5878540">
                <a:moveTo>
                  <a:pt x="0" y="0"/>
                </a:moveTo>
                <a:lnTo>
                  <a:pt x="11461135" y="0"/>
                </a:lnTo>
                <a:lnTo>
                  <a:pt x="11461135" y="5878540"/>
                </a:lnTo>
                <a:lnTo>
                  <a:pt x="0" y="5878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8575">
            <a:solidFill>
              <a:schemeClr val="tx1"/>
            </a:solidFill>
          </a:ln>
        </p:spPr>
      </p:sp>
      <p:grpSp>
        <p:nvGrpSpPr>
          <p:cNvPr id="9" name="Group 6">
            <a:extLst>
              <a:ext uri="{FF2B5EF4-FFF2-40B4-BE49-F238E27FC236}">
                <a16:creationId xmlns:a16="http://schemas.microsoft.com/office/drawing/2014/main" id="{16FE8180-9AFD-24DE-5541-B318D1D9A1F8}"/>
              </a:ext>
            </a:extLst>
          </p:cNvPr>
          <p:cNvGrpSpPr/>
          <p:nvPr/>
        </p:nvGrpSpPr>
        <p:grpSpPr>
          <a:xfrm>
            <a:off x="2383286" y="1049850"/>
            <a:ext cx="6208077" cy="458579"/>
            <a:chOff x="0" y="-9525"/>
            <a:chExt cx="2763321" cy="21029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7961AB8-608F-5F5E-53A6-C3A911BE0876}"/>
                </a:ext>
              </a:extLst>
            </p:cNvPr>
            <p:cNvSpPr/>
            <p:nvPr/>
          </p:nvSpPr>
          <p:spPr>
            <a:xfrm>
              <a:off x="0" y="0"/>
              <a:ext cx="2763321" cy="200774"/>
            </a:xfrm>
            <a:custGeom>
              <a:avLst/>
              <a:gdLst/>
              <a:ahLst/>
              <a:cxnLst/>
              <a:rect l="l" t="t" r="r" b="b"/>
              <a:pathLst>
                <a:path w="2763321" h="200774">
                  <a:moveTo>
                    <a:pt x="0" y="0"/>
                  </a:moveTo>
                  <a:lnTo>
                    <a:pt x="2763321" y="0"/>
                  </a:lnTo>
                  <a:lnTo>
                    <a:pt x="2763321" y="200774"/>
                  </a:lnTo>
                  <a:lnTo>
                    <a:pt x="0" y="200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E5967396-D6C3-9B17-DA16-B74E0FF0808A}"/>
                </a:ext>
              </a:extLst>
            </p:cNvPr>
            <p:cNvSpPr txBox="1"/>
            <p:nvPr/>
          </p:nvSpPr>
          <p:spPr>
            <a:xfrm>
              <a:off x="0" y="-9525"/>
              <a:ext cx="2763321" cy="210299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 b="1"/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CC4AF159-E784-F7C9-9AE1-3EE47A7100D5}"/>
              </a:ext>
            </a:extLst>
          </p:cNvPr>
          <p:cNvGrpSpPr/>
          <p:nvPr/>
        </p:nvGrpSpPr>
        <p:grpSpPr>
          <a:xfrm>
            <a:off x="2188995" y="3684621"/>
            <a:ext cx="4201380" cy="368585"/>
            <a:chOff x="0" y="-9525"/>
            <a:chExt cx="1659805" cy="145614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25230FCA-293A-4CA7-44E9-3A0A1E76C011}"/>
                </a:ext>
              </a:extLst>
            </p:cNvPr>
            <p:cNvSpPr/>
            <p:nvPr/>
          </p:nvSpPr>
          <p:spPr>
            <a:xfrm>
              <a:off x="0" y="0"/>
              <a:ext cx="1659805" cy="136089"/>
            </a:xfrm>
            <a:custGeom>
              <a:avLst/>
              <a:gdLst/>
              <a:ahLst/>
              <a:cxnLst/>
              <a:rect l="l" t="t" r="r" b="b"/>
              <a:pathLst>
                <a:path w="1659805" h="136089">
                  <a:moveTo>
                    <a:pt x="0" y="0"/>
                  </a:moveTo>
                  <a:lnTo>
                    <a:pt x="1659805" y="0"/>
                  </a:lnTo>
                  <a:lnTo>
                    <a:pt x="1659805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12" name="TextBox 15">
              <a:extLst>
                <a:ext uri="{FF2B5EF4-FFF2-40B4-BE49-F238E27FC236}">
                  <a16:creationId xmlns:a16="http://schemas.microsoft.com/office/drawing/2014/main" id="{AFB69221-AE66-7985-F69E-71FA772D075E}"/>
                </a:ext>
              </a:extLst>
            </p:cNvPr>
            <p:cNvSpPr txBox="1"/>
            <p:nvPr/>
          </p:nvSpPr>
          <p:spPr>
            <a:xfrm>
              <a:off x="0" y="-9525"/>
              <a:ext cx="1659805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 b="1"/>
            </a:p>
          </p:txBody>
        </p:sp>
      </p:grpSp>
      <p:grpSp>
        <p:nvGrpSpPr>
          <p:cNvPr id="17" name="Group 40">
            <a:extLst>
              <a:ext uri="{FF2B5EF4-FFF2-40B4-BE49-F238E27FC236}">
                <a16:creationId xmlns:a16="http://schemas.microsoft.com/office/drawing/2014/main" id="{EC49A388-46D7-2C53-5AC6-4AE97A044E5D}"/>
              </a:ext>
            </a:extLst>
          </p:cNvPr>
          <p:cNvGrpSpPr/>
          <p:nvPr/>
        </p:nvGrpSpPr>
        <p:grpSpPr>
          <a:xfrm>
            <a:off x="7845875" y="3367656"/>
            <a:ext cx="961936" cy="428442"/>
            <a:chOff x="0" y="-9525"/>
            <a:chExt cx="380024" cy="169261"/>
          </a:xfrm>
        </p:grpSpPr>
        <p:sp>
          <p:nvSpPr>
            <p:cNvPr id="15" name="Freeform 41">
              <a:extLst>
                <a:ext uri="{FF2B5EF4-FFF2-40B4-BE49-F238E27FC236}">
                  <a16:creationId xmlns:a16="http://schemas.microsoft.com/office/drawing/2014/main" id="{3C46F4E6-FFE2-6EFA-2115-A27B38542CB4}"/>
                </a:ext>
              </a:extLst>
            </p:cNvPr>
            <p:cNvSpPr/>
            <p:nvPr/>
          </p:nvSpPr>
          <p:spPr>
            <a:xfrm>
              <a:off x="0" y="0"/>
              <a:ext cx="380024" cy="159736"/>
            </a:xfrm>
            <a:custGeom>
              <a:avLst/>
              <a:gdLst/>
              <a:ahLst/>
              <a:cxnLst/>
              <a:rect l="l" t="t" r="r" b="b"/>
              <a:pathLst>
                <a:path w="380024" h="159736">
                  <a:moveTo>
                    <a:pt x="0" y="0"/>
                  </a:moveTo>
                  <a:lnTo>
                    <a:pt x="380024" y="0"/>
                  </a:lnTo>
                  <a:lnTo>
                    <a:pt x="380024" y="159736"/>
                  </a:lnTo>
                  <a:lnTo>
                    <a:pt x="0" y="159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16" name="TextBox 42">
              <a:extLst>
                <a:ext uri="{FF2B5EF4-FFF2-40B4-BE49-F238E27FC236}">
                  <a16:creationId xmlns:a16="http://schemas.microsoft.com/office/drawing/2014/main" id="{5FB4C73E-3EA3-10EA-B2E1-421718C8AC2A}"/>
                </a:ext>
              </a:extLst>
            </p:cNvPr>
            <p:cNvSpPr txBox="1"/>
            <p:nvPr/>
          </p:nvSpPr>
          <p:spPr>
            <a:xfrm>
              <a:off x="0" y="-9525"/>
              <a:ext cx="380024" cy="169261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 b="1"/>
            </a:p>
          </p:txBody>
        </p:sp>
      </p:grpSp>
      <p:grpSp>
        <p:nvGrpSpPr>
          <p:cNvPr id="21" name="Group 40">
            <a:extLst>
              <a:ext uri="{FF2B5EF4-FFF2-40B4-BE49-F238E27FC236}">
                <a16:creationId xmlns:a16="http://schemas.microsoft.com/office/drawing/2014/main" id="{95696EE7-442F-C752-8113-95801002D48A}"/>
              </a:ext>
            </a:extLst>
          </p:cNvPr>
          <p:cNvGrpSpPr/>
          <p:nvPr/>
        </p:nvGrpSpPr>
        <p:grpSpPr>
          <a:xfrm>
            <a:off x="7845876" y="3797817"/>
            <a:ext cx="961936" cy="428442"/>
            <a:chOff x="0" y="-9525"/>
            <a:chExt cx="380024" cy="169261"/>
          </a:xfrm>
        </p:grpSpPr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25C47589-8CDE-898B-7AC0-BD557B94D36F}"/>
                </a:ext>
              </a:extLst>
            </p:cNvPr>
            <p:cNvSpPr/>
            <p:nvPr/>
          </p:nvSpPr>
          <p:spPr>
            <a:xfrm>
              <a:off x="0" y="0"/>
              <a:ext cx="380024" cy="159736"/>
            </a:xfrm>
            <a:custGeom>
              <a:avLst/>
              <a:gdLst/>
              <a:ahLst/>
              <a:cxnLst/>
              <a:rect l="l" t="t" r="r" b="b"/>
              <a:pathLst>
                <a:path w="380024" h="159736">
                  <a:moveTo>
                    <a:pt x="0" y="0"/>
                  </a:moveTo>
                  <a:lnTo>
                    <a:pt x="380024" y="0"/>
                  </a:lnTo>
                  <a:lnTo>
                    <a:pt x="380024" y="159736"/>
                  </a:lnTo>
                  <a:lnTo>
                    <a:pt x="0" y="159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20" name="TextBox 42">
              <a:extLst>
                <a:ext uri="{FF2B5EF4-FFF2-40B4-BE49-F238E27FC236}">
                  <a16:creationId xmlns:a16="http://schemas.microsoft.com/office/drawing/2014/main" id="{D18490A8-5B9A-72ED-B32F-EF14954B1F18}"/>
                </a:ext>
              </a:extLst>
            </p:cNvPr>
            <p:cNvSpPr txBox="1"/>
            <p:nvPr/>
          </p:nvSpPr>
          <p:spPr>
            <a:xfrm>
              <a:off x="0" y="-9525"/>
              <a:ext cx="380024" cy="169261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 b="1"/>
            </a:p>
          </p:txBody>
        </p:sp>
      </p:grpSp>
      <p:sp>
        <p:nvSpPr>
          <p:cNvPr id="23" name="Title 22">
            <a:extLst>
              <a:ext uri="{FF2B5EF4-FFF2-40B4-BE49-F238E27FC236}">
                <a16:creationId xmlns:a16="http://schemas.microsoft.com/office/drawing/2014/main" id="{93C10360-7E9E-3946-C0B4-47AF1E271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427" y="272948"/>
            <a:ext cx="10847438" cy="440660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>
                <a:latin typeface="Gravity"/>
              </a:rPr>
              <a:t>PYTESSERACT VS AZURE VISION STUDIO</a:t>
            </a:r>
            <a:endParaRPr lang="en-GB" b="1"/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0C8A4FDF-B7F9-EA7C-604A-DD73B9736D96}"/>
              </a:ext>
            </a:extLst>
          </p:cNvPr>
          <p:cNvSpPr txBox="1"/>
          <p:nvPr/>
        </p:nvSpPr>
        <p:spPr>
          <a:xfrm>
            <a:off x="6183936" y="4750300"/>
            <a:ext cx="5749967" cy="1828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4015" lvl="1" indent="-186690">
              <a:lnSpc>
                <a:spcPts val="2427"/>
              </a:lnSpc>
              <a:buFont typeface="Arial"/>
              <a:buChar char="•"/>
            </a:pPr>
            <a:r>
              <a:rPr lang="en-US" sz="1700" dirty="0">
                <a:solidFill>
                  <a:srgbClr val="000000"/>
                </a:solidFill>
                <a:latin typeface="Canva Sans"/>
              </a:rPr>
              <a:t>SAMSUNG TV 21M16 M97 8177.78 </a:t>
            </a:r>
            <a:r>
              <a:rPr lang="en-US" sz="1700" err="1">
                <a:solidFill>
                  <a:srgbClr val="000000"/>
                </a:solidFill>
                <a:latin typeface="Canva Sans"/>
              </a:rPr>
              <a:t>Chasis</a:t>
            </a:r>
            <a:r>
              <a:rPr lang="en-US" sz="1700" dirty="0">
                <a:solidFill>
                  <a:srgbClr val="000000"/>
                </a:solidFill>
                <a:latin typeface="Canva Sans"/>
              </a:rPr>
              <a:t> Nos </a:t>
            </a:r>
            <a:endParaRPr lang="en-US">
              <a:ea typeface="Calibri"/>
              <a:cs typeface="Calibri"/>
            </a:endParaRPr>
          </a:p>
          <a:p>
            <a:pPr>
              <a:lnSpc>
                <a:spcPts val="2427"/>
              </a:lnSpc>
            </a:pPr>
            <a:r>
              <a:rPr lang="en-US" sz="1700" dirty="0">
                <a:solidFill>
                  <a:srgbClr val="000000"/>
                </a:solidFill>
                <a:latin typeface="Canva Sans"/>
              </a:rPr>
              <a:t>       6063ZAYA01188 12.50 8177.78.</a:t>
            </a:r>
          </a:p>
          <a:p>
            <a:pPr marL="374015" lvl="1" indent="-186690">
              <a:lnSpc>
                <a:spcPts val="2427"/>
              </a:lnSpc>
              <a:buFont typeface="Arial"/>
              <a:buChar char="•"/>
            </a:pPr>
            <a:r>
              <a:rPr lang="en-US" sz="1700" dirty="0">
                <a:solidFill>
                  <a:srgbClr val="000000"/>
                </a:solidFill>
                <a:latin typeface="Canva Sans"/>
              </a:rPr>
              <a:t>V.A.T. Rs. : 1022.22 Balance Amount Rs.: 8200.00 Rupees Nine Thousand Two Hundred Only 9200.00</a:t>
            </a:r>
          </a:p>
          <a:p>
            <a:pPr>
              <a:lnSpc>
                <a:spcPts val="2427"/>
              </a:lnSpc>
            </a:pPr>
            <a:endParaRPr lang="en-US" sz="1700" dirty="0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2427"/>
              </a:lnSpc>
            </a:pPr>
            <a:endParaRPr lang="en-US" sz="1700" dirty="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2934D261-C913-398F-C1E0-E95954252382}"/>
              </a:ext>
            </a:extLst>
          </p:cNvPr>
          <p:cNvSpPr txBox="1"/>
          <p:nvPr/>
        </p:nvSpPr>
        <p:spPr>
          <a:xfrm>
            <a:off x="1176797" y="4172245"/>
            <a:ext cx="3963126" cy="2595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080"/>
              </a:lnSpc>
              <a:spcBef>
                <a:spcPct val="0"/>
              </a:spcBef>
            </a:pPr>
            <a:r>
              <a:rPr lang="en-US" sz="1700" b="1" dirty="0">
                <a:solidFill>
                  <a:schemeClr val="lt1"/>
                </a:solidFill>
                <a:latin typeface="HK Grotesk Bold"/>
              </a:rPr>
              <a:t>Detection with  </a:t>
            </a:r>
            <a:r>
              <a:rPr lang="en-US" sz="1700" b="1" dirty="0" err="1">
                <a:solidFill>
                  <a:schemeClr val="lt1"/>
                </a:solidFill>
                <a:latin typeface="HK Grotesk Bold"/>
              </a:rPr>
              <a:t>pyTesseract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4D4DEE-36CE-ECC6-0024-507E2D8B6CF3}"/>
              </a:ext>
            </a:extLst>
          </p:cNvPr>
          <p:cNvSpPr txBox="1"/>
          <p:nvPr/>
        </p:nvSpPr>
        <p:spPr>
          <a:xfrm>
            <a:off x="6740014" y="4195916"/>
            <a:ext cx="4205748" cy="3539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700" b="1" dirty="0">
                <a:latin typeface="HK Grotesk Bold"/>
              </a:rPr>
              <a:t>Detection with Azure AI - Vision Studio</a:t>
            </a:r>
            <a:r>
              <a:rPr lang="en-GB" sz="1700" b="1" dirty="0">
                <a:latin typeface="HK Grotesk Bold"/>
              </a:rPr>
              <a:t>​</a:t>
            </a:r>
            <a:endParaRPr lang="en-GB" b="1" dirty="0"/>
          </a:p>
        </p:txBody>
      </p:sp>
      <p:grpSp>
        <p:nvGrpSpPr>
          <p:cNvPr id="39" name="Group 22">
            <a:extLst>
              <a:ext uri="{FF2B5EF4-FFF2-40B4-BE49-F238E27FC236}">
                <a16:creationId xmlns:a16="http://schemas.microsoft.com/office/drawing/2014/main" id="{0ED70F71-D133-85F3-B122-39EDCFED3D3A}"/>
              </a:ext>
            </a:extLst>
          </p:cNvPr>
          <p:cNvGrpSpPr/>
          <p:nvPr/>
        </p:nvGrpSpPr>
        <p:grpSpPr>
          <a:xfrm>
            <a:off x="7631193" y="4713300"/>
            <a:ext cx="2425479" cy="368585"/>
            <a:chOff x="0" y="-9525"/>
            <a:chExt cx="958214" cy="145614"/>
          </a:xfrm>
        </p:grpSpPr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FD3C0D9E-6E61-54F6-9A39-0C5E6D2F7F84}"/>
                </a:ext>
              </a:extLst>
            </p:cNvPr>
            <p:cNvSpPr/>
            <p:nvPr/>
          </p:nvSpPr>
          <p:spPr>
            <a:xfrm>
              <a:off x="0" y="0"/>
              <a:ext cx="958214" cy="136089"/>
            </a:xfrm>
            <a:custGeom>
              <a:avLst/>
              <a:gdLst/>
              <a:ahLst/>
              <a:cxnLst/>
              <a:rect l="l" t="t" r="r" b="b"/>
              <a:pathLst>
                <a:path w="958214" h="136089">
                  <a:moveTo>
                    <a:pt x="0" y="0"/>
                  </a:moveTo>
                  <a:lnTo>
                    <a:pt x="958214" y="0"/>
                  </a:lnTo>
                  <a:lnTo>
                    <a:pt x="958214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C1FF72"/>
              </a:solidFill>
              <a:prstDash val="solid"/>
              <a:miter/>
            </a:ln>
          </p:spPr>
        </p:sp>
        <p:sp>
          <p:nvSpPr>
            <p:cNvPr id="38" name="TextBox 24">
              <a:extLst>
                <a:ext uri="{FF2B5EF4-FFF2-40B4-BE49-F238E27FC236}">
                  <a16:creationId xmlns:a16="http://schemas.microsoft.com/office/drawing/2014/main" id="{9F209852-132A-CDD6-3B27-4BD1D0305742}"/>
                </a:ext>
              </a:extLst>
            </p:cNvPr>
            <p:cNvSpPr txBox="1"/>
            <p:nvPr/>
          </p:nvSpPr>
          <p:spPr>
            <a:xfrm>
              <a:off x="0" y="-9525"/>
              <a:ext cx="958214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43" name="Group 25">
            <a:extLst>
              <a:ext uri="{FF2B5EF4-FFF2-40B4-BE49-F238E27FC236}">
                <a16:creationId xmlns:a16="http://schemas.microsoft.com/office/drawing/2014/main" id="{8339BC49-ADEB-9BA0-4832-E6A01607ACED}"/>
              </a:ext>
            </a:extLst>
          </p:cNvPr>
          <p:cNvGrpSpPr/>
          <p:nvPr/>
        </p:nvGrpSpPr>
        <p:grpSpPr>
          <a:xfrm>
            <a:off x="6529065" y="5033193"/>
            <a:ext cx="3508653" cy="368585"/>
            <a:chOff x="0" y="-9525"/>
            <a:chExt cx="1386135" cy="145614"/>
          </a:xfrm>
        </p:grpSpPr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76EF0B52-944B-E001-FEB1-191DD9575E21}"/>
                </a:ext>
              </a:extLst>
            </p:cNvPr>
            <p:cNvSpPr/>
            <p:nvPr/>
          </p:nvSpPr>
          <p:spPr>
            <a:xfrm>
              <a:off x="0" y="0"/>
              <a:ext cx="1386134" cy="136089"/>
            </a:xfrm>
            <a:custGeom>
              <a:avLst/>
              <a:gdLst/>
              <a:ahLst/>
              <a:cxnLst/>
              <a:rect l="l" t="t" r="r" b="b"/>
              <a:pathLst>
                <a:path w="1386134" h="136089">
                  <a:moveTo>
                    <a:pt x="0" y="0"/>
                  </a:moveTo>
                  <a:lnTo>
                    <a:pt x="1386134" y="0"/>
                  </a:lnTo>
                  <a:lnTo>
                    <a:pt x="1386134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C1FF72"/>
              </a:solidFill>
              <a:prstDash val="solid"/>
              <a:miter/>
            </a:ln>
          </p:spPr>
        </p:sp>
        <p:sp>
          <p:nvSpPr>
            <p:cNvPr id="42" name="TextBox 27">
              <a:extLst>
                <a:ext uri="{FF2B5EF4-FFF2-40B4-BE49-F238E27FC236}">
                  <a16:creationId xmlns:a16="http://schemas.microsoft.com/office/drawing/2014/main" id="{5607648F-5900-7605-72CF-EEC8502A4005}"/>
                </a:ext>
              </a:extLst>
            </p:cNvPr>
            <p:cNvSpPr txBox="1"/>
            <p:nvPr/>
          </p:nvSpPr>
          <p:spPr>
            <a:xfrm>
              <a:off x="0" y="-9525"/>
              <a:ext cx="1386135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47" name="Group 31">
            <a:extLst>
              <a:ext uri="{FF2B5EF4-FFF2-40B4-BE49-F238E27FC236}">
                <a16:creationId xmlns:a16="http://schemas.microsoft.com/office/drawing/2014/main" id="{B686C0C8-672B-A5FE-FD9A-E2A4447C793A}"/>
              </a:ext>
            </a:extLst>
          </p:cNvPr>
          <p:cNvGrpSpPr/>
          <p:nvPr/>
        </p:nvGrpSpPr>
        <p:grpSpPr>
          <a:xfrm>
            <a:off x="7629762" y="5334324"/>
            <a:ext cx="4213975" cy="368585"/>
            <a:chOff x="0" y="-9525"/>
            <a:chExt cx="1664780" cy="145614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73FF9E55-9D9C-92AE-F6D8-E54D6C5DADE6}"/>
                </a:ext>
              </a:extLst>
            </p:cNvPr>
            <p:cNvSpPr/>
            <p:nvPr/>
          </p:nvSpPr>
          <p:spPr>
            <a:xfrm>
              <a:off x="0" y="0"/>
              <a:ext cx="1664780" cy="136089"/>
            </a:xfrm>
            <a:custGeom>
              <a:avLst/>
              <a:gdLst/>
              <a:ahLst/>
              <a:cxnLst/>
              <a:rect l="l" t="t" r="r" b="b"/>
              <a:pathLst>
                <a:path w="1664780" h="136089">
                  <a:moveTo>
                    <a:pt x="0" y="0"/>
                  </a:moveTo>
                  <a:lnTo>
                    <a:pt x="1664780" y="0"/>
                  </a:lnTo>
                  <a:lnTo>
                    <a:pt x="1664780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C1FF72"/>
              </a:solidFill>
              <a:prstDash val="solid"/>
              <a:miter/>
            </a:ln>
          </p:spPr>
        </p:sp>
        <p:sp>
          <p:nvSpPr>
            <p:cNvPr id="46" name="TextBox 33">
              <a:extLst>
                <a:ext uri="{FF2B5EF4-FFF2-40B4-BE49-F238E27FC236}">
                  <a16:creationId xmlns:a16="http://schemas.microsoft.com/office/drawing/2014/main" id="{D8CD074A-06C2-EEB0-5AE7-611E06AFF6F8}"/>
                </a:ext>
              </a:extLst>
            </p:cNvPr>
            <p:cNvSpPr txBox="1"/>
            <p:nvPr/>
          </p:nvSpPr>
          <p:spPr>
            <a:xfrm>
              <a:off x="0" y="-9525"/>
              <a:ext cx="1664780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51" name="Group 34">
            <a:extLst>
              <a:ext uri="{FF2B5EF4-FFF2-40B4-BE49-F238E27FC236}">
                <a16:creationId xmlns:a16="http://schemas.microsoft.com/office/drawing/2014/main" id="{595E8C70-A53B-E9B1-7262-6DDAFE02F889}"/>
              </a:ext>
            </a:extLst>
          </p:cNvPr>
          <p:cNvGrpSpPr/>
          <p:nvPr/>
        </p:nvGrpSpPr>
        <p:grpSpPr>
          <a:xfrm>
            <a:off x="7278321" y="5666508"/>
            <a:ext cx="563242" cy="356295"/>
            <a:chOff x="0" y="-9525"/>
            <a:chExt cx="251648" cy="145614"/>
          </a:xfrm>
        </p:grpSpPr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17426F2E-1CE8-C537-1C72-4AEBBDE68637}"/>
                </a:ext>
              </a:extLst>
            </p:cNvPr>
            <p:cNvSpPr/>
            <p:nvPr/>
          </p:nvSpPr>
          <p:spPr>
            <a:xfrm>
              <a:off x="0" y="0"/>
              <a:ext cx="251648" cy="136089"/>
            </a:xfrm>
            <a:custGeom>
              <a:avLst/>
              <a:gdLst/>
              <a:ahLst/>
              <a:cxnLst/>
              <a:rect l="l" t="t" r="r" b="b"/>
              <a:pathLst>
                <a:path w="251648" h="136089">
                  <a:moveTo>
                    <a:pt x="0" y="0"/>
                  </a:moveTo>
                  <a:lnTo>
                    <a:pt x="251648" y="0"/>
                  </a:lnTo>
                  <a:lnTo>
                    <a:pt x="251648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C1FF72"/>
              </a:solidFill>
              <a:prstDash val="solid"/>
              <a:miter/>
            </a:ln>
          </p:spPr>
        </p:sp>
        <p:sp>
          <p:nvSpPr>
            <p:cNvPr id="50" name="TextBox 36">
              <a:extLst>
                <a:ext uri="{FF2B5EF4-FFF2-40B4-BE49-F238E27FC236}">
                  <a16:creationId xmlns:a16="http://schemas.microsoft.com/office/drawing/2014/main" id="{FB985F36-2311-CBE0-761B-6B1A5349B2BD}"/>
                </a:ext>
              </a:extLst>
            </p:cNvPr>
            <p:cNvSpPr txBox="1"/>
            <p:nvPr/>
          </p:nvSpPr>
          <p:spPr>
            <a:xfrm>
              <a:off x="0" y="-9525"/>
              <a:ext cx="251648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sp>
        <p:nvSpPr>
          <p:cNvPr id="68" name="TextBox 12">
            <a:extLst>
              <a:ext uri="{FF2B5EF4-FFF2-40B4-BE49-F238E27FC236}">
                <a16:creationId xmlns:a16="http://schemas.microsoft.com/office/drawing/2014/main" id="{00CAA91F-7BC8-8E2D-AF24-0A901051FB2F}"/>
              </a:ext>
            </a:extLst>
          </p:cNvPr>
          <p:cNvSpPr txBox="1"/>
          <p:nvPr/>
        </p:nvSpPr>
        <p:spPr>
          <a:xfrm>
            <a:off x="661270" y="4552094"/>
            <a:ext cx="7556643" cy="1819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4015" lvl="1" indent="-186690">
              <a:lnSpc>
                <a:spcPts val="2427"/>
              </a:lnSpc>
              <a:buFont typeface="Arial,Sans-Serif"/>
              <a:buChar char="•"/>
            </a:pPr>
            <a:r>
              <a:rPr lang="en-US" sz="1700" dirty="0">
                <a:solidFill>
                  <a:srgbClr val="000000"/>
                </a:solidFill>
                <a:latin typeface="Arial"/>
                <a:cs typeface="Arial"/>
              </a:rPr>
              <a:t>SAMSUNG TY 2im16 (ng7) 1. 9177.48 12.) </a:t>
            </a:r>
            <a:r>
              <a:rPr lang="en-US" sz="1700" dirty="0" err="1">
                <a:solidFill>
                  <a:srgbClr val="000000"/>
                </a:solidFill>
                <a:latin typeface="Arial"/>
                <a:cs typeface="Arial"/>
              </a:rPr>
              <a:t>Chasis</a:t>
            </a:r>
            <a:r>
              <a:rPr lang="en-US" sz="1700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endParaRPr lang="en-US" dirty="0"/>
          </a:p>
          <a:p>
            <a:pPr marL="187325" lvl="1">
              <a:lnSpc>
                <a:spcPts val="2427"/>
              </a:lnSpc>
            </a:pPr>
            <a:r>
              <a:rPr lang="en-US" sz="1700" dirty="0">
                <a:solidFill>
                  <a:srgbClr val="000000"/>
                </a:solidFill>
                <a:latin typeface="Arial"/>
                <a:cs typeface="Arial"/>
              </a:rPr>
              <a:t>Nos 6065zAYA011a8.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374015" lvl="1" indent="-186690">
              <a:lnSpc>
                <a:spcPts val="2427"/>
              </a:lnSpc>
              <a:buFont typeface="Arial,Sans-Serif"/>
              <a:buChar char="•"/>
            </a:pPr>
            <a:endParaRPr lang="en-US" sz="1700" dirty="0">
              <a:latin typeface="Arial"/>
              <a:cs typeface="Arial"/>
            </a:endParaRPr>
          </a:p>
          <a:p>
            <a:pPr marL="374015" lvl="1" indent="-186690">
              <a:lnSpc>
                <a:spcPts val="2427"/>
              </a:lnSpc>
              <a:buFont typeface="Arial,Sans-Serif"/>
              <a:buChar char="•"/>
            </a:pPr>
            <a:r>
              <a:rPr lang="en-US" sz="1700" dirty="0">
                <a:latin typeface="Arial"/>
                <a:cs typeface="Arial"/>
              </a:rPr>
              <a:t>Rupees Mine Thousand Two Hundred 00%. Ane </a:t>
            </a:r>
          </a:p>
          <a:p>
            <a:pPr marL="187325" lvl="1">
              <a:lnSpc>
                <a:spcPts val="2427"/>
              </a:lnSpc>
            </a:pPr>
            <a:r>
              <a:rPr lang="en-US" sz="1700" dirty="0">
                <a:latin typeface="Arial"/>
                <a:cs typeface="Arial"/>
              </a:rPr>
              <a:t>Amount </a:t>
            </a:r>
            <a:r>
              <a:rPr lang="en-US" sz="1700" dirty="0" err="1">
                <a:latin typeface="Arial"/>
                <a:cs typeface="Arial"/>
              </a:rPr>
              <a:t>alance</a:t>
            </a:r>
            <a:r>
              <a:rPr lang="en-US" sz="1700" dirty="0">
                <a:latin typeface="Arial"/>
                <a:cs typeface="Arial"/>
              </a:rPr>
              <a:t> On ES we :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374015" lvl="1" indent="-186690">
              <a:lnSpc>
                <a:spcPts val="2427"/>
              </a:lnSpc>
              <a:buFont typeface="Arial,Sans-Serif"/>
              <a:buChar char="•"/>
            </a:pPr>
            <a:endParaRPr lang="en-US" sz="1700" dirty="0">
              <a:latin typeface="Arial"/>
              <a:cs typeface="Arial"/>
            </a:endParaRPr>
          </a:p>
        </p:txBody>
      </p:sp>
      <p:grpSp>
        <p:nvGrpSpPr>
          <p:cNvPr id="72" name="Group 16">
            <a:extLst>
              <a:ext uri="{FF2B5EF4-FFF2-40B4-BE49-F238E27FC236}">
                <a16:creationId xmlns:a16="http://schemas.microsoft.com/office/drawing/2014/main" id="{7963B026-1F12-3CFC-836F-3BFF7EA55453}"/>
              </a:ext>
            </a:extLst>
          </p:cNvPr>
          <p:cNvGrpSpPr/>
          <p:nvPr/>
        </p:nvGrpSpPr>
        <p:grpSpPr>
          <a:xfrm>
            <a:off x="2179644" y="4547380"/>
            <a:ext cx="3056451" cy="350150"/>
            <a:chOff x="0" y="-9525"/>
            <a:chExt cx="1226908" cy="145614"/>
          </a:xfrm>
        </p:grpSpPr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DEC237A0-6E4A-8A42-E346-AC8AC464EB40}"/>
                </a:ext>
              </a:extLst>
            </p:cNvPr>
            <p:cNvSpPr/>
            <p:nvPr/>
          </p:nvSpPr>
          <p:spPr>
            <a:xfrm>
              <a:off x="0" y="0"/>
              <a:ext cx="1226908" cy="136089"/>
            </a:xfrm>
            <a:custGeom>
              <a:avLst/>
              <a:gdLst/>
              <a:ahLst/>
              <a:cxnLst/>
              <a:rect l="l" t="t" r="r" b="b"/>
              <a:pathLst>
                <a:path w="1226908" h="136089">
                  <a:moveTo>
                    <a:pt x="0" y="0"/>
                  </a:moveTo>
                  <a:lnTo>
                    <a:pt x="1226908" y="0"/>
                  </a:lnTo>
                  <a:lnTo>
                    <a:pt x="1226908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71" name="TextBox 18">
              <a:extLst>
                <a:ext uri="{FF2B5EF4-FFF2-40B4-BE49-F238E27FC236}">
                  <a16:creationId xmlns:a16="http://schemas.microsoft.com/office/drawing/2014/main" id="{43A1C5CA-4C7F-E0BB-7CB4-D92BE3A0B1D4}"/>
                </a:ext>
              </a:extLst>
            </p:cNvPr>
            <p:cNvSpPr txBox="1"/>
            <p:nvPr/>
          </p:nvSpPr>
          <p:spPr>
            <a:xfrm>
              <a:off x="0" y="-9525"/>
              <a:ext cx="1226908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76" name="Group 28">
            <a:extLst>
              <a:ext uri="{FF2B5EF4-FFF2-40B4-BE49-F238E27FC236}">
                <a16:creationId xmlns:a16="http://schemas.microsoft.com/office/drawing/2014/main" id="{E51B78A6-14F2-E73E-3643-1EC0E40FE8B6}"/>
              </a:ext>
            </a:extLst>
          </p:cNvPr>
          <p:cNvGrpSpPr/>
          <p:nvPr/>
        </p:nvGrpSpPr>
        <p:grpSpPr>
          <a:xfrm>
            <a:off x="1245893" y="4898000"/>
            <a:ext cx="2061522" cy="368585"/>
            <a:chOff x="0" y="-9525"/>
            <a:chExt cx="814428" cy="145614"/>
          </a:xfrm>
        </p:grpSpPr>
        <p:sp>
          <p:nvSpPr>
            <p:cNvPr id="74" name="Freeform 29">
              <a:extLst>
                <a:ext uri="{FF2B5EF4-FFF2-40B4-BE49-F238E27FC236}">
                  <a16:creationId xmlns:a16="http://schemas.microsoft.com/office/drawing/2014/main" id="{C548529C-4F47-2C9A-50C9-DCF5EEED3FC0}"/>
                </a:ext>
              </a:extLst>
            </p:cNvPr>
            <p:cNvSpPr/>
            <p:nvPr/>
          </p:nvSpPr>
          <p:spPr>
            <a:xfrm>
              <a:off x="0" y="0"/>
              <a:ext cx="814428" cy="136089"/>
            </a:xfrm>
            <a:custGeom>
              <a:avLst/>
              <a:gdLst/>
              <a:ahLst/>
              <a:cxnLst/>
              <a:rect l="l" t="t" r="r" b="b"/>
              <a:pathLst>
                <a:path w="814428" h="136089">
                  <a:moveTo>
                    <a:pt x="0" y="0"/>
                  </a:moveTo>
                  <a:lnTo>
                    <a:pt x="814428" y="0"/>
                  </a:lnTo>
                  <a:lnTo>
                    <a:pt x="814428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75" name="TextBox 30">
              <a:extLst>
                <a:ext uri="{FF2B5EF4-FFF2-40B4-BE49-F238E27FC236}">
                  <a16:creationId xmlns:a16="http://schemas.microsoft.com/office/drawing/2014/main" id="{72597E64-9C5D-D611-29E7-8834ED42B2D5}"/>
                </a:ext>
              </a:extLst>
            </p:cNvPr>
            <p:cNvSpPr txBox="1"/>
            <p:nvPr/>
          </p:nvSpPr>
          <p:spPr>
            <a:xfrm>
              <a:off x="0" y="-9525"/>
              <a:ext cx="814428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80" name="Group 28">
            <a:extLst>
              <a:ext uri="{FF2B5EF4-FFF2-40B4-BE49-F238E27FC236}">
                <a16:creationId xmlns:a16="http://schemas.microsoft.com/office/drawing/2014/main" id="{6A77795B-B488-717F-9FD7-A46CE3D44AEC}"/>
              </a:ext>
            </a:extLst>
          </p:cNvPr>
          <p:cNvGrpSpPr/>
          <p:nvPr/>
        </p:nvGrpSpPr>
        <p:grpSpPr>
          <a:xfrm>
            <a:off x="1817392" y="5475645"/>
            <a:ext cx="568249" cy="368585"/>
            <a:chOff x="0" y="-9525"/>
            <a:chExt cx="814428" cy="145614"/>
          </a:xfrm>
        </p:grpSpPr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5EB984E5-E62E-8195-6EE7-E83A15E4F019}"/>
                </a:ext>
              </a:extLst>
            </p:cNvPr>
            <p:cNvSpPr/>
            <p:nvPr/>
          </p:nvSpPr>
          <p:spPr>
            <a:xfrm>
              <a:off x="0" y="0"/>
              <a:ext cx="814428" cy="136089"/>
            </a:xfrm>
            <a:custGeom>
              <a:avLst/>
              <a:gdLst/>
              <a:ahLst/>
              <a:cxnLst/>
              <a:rect l="l" t="t" r="r" b="b"/>
              <a:pathLst>
                <a:path w="814428" h="136089">
                  <a:moveTo>
                    <a:pt x="0" y="0"/>
                  </a:moveTo>
                  <a:lnTo>
                    <a:pt x="814428" y="0"/>
                  </a:lnTo>
                  <a:lnTo>
                    <a:pt x="814428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79" name="TextBox 30">
              <a:extLst>
                <a:ext uri="{FF2B5EF4-FFF2-40B4-BE49-F238E27FC236}">
                  <a16:creationId xmlns:a16="http://schemas.microsoft.com/office/drawing/2014/main" id="{1BCD212A-45B2-0F4A-CB1E-B6233A43BA3A}"/>
                </a:ext>
              </a:extLst>
            </p:cNvPr>
            <p:cNvSpPr txBox="1"/>
            <p:nvPr/>
          </p:nvSpPr>
          <p:spPr>
            <a:xfrm>
              <a:off x="0" y="-9525"/>
              <a:ext cx="814428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  <p:grpSp>
        <p:nvGrpSpPr>
          <p:cNvPr id="84" name="Group 46">
            <a:extLst>
              <a:ext uri="{FF2B5EF4-FFF2-40B4-BE49-F238E27FC236}">
                <a16:creationId xmlns:a16="http://schemas.microsoft.com/office/drawing/2014/main" id="{769CB0D2-5819-C135-E472-666AE6CD32B6}"/>
              </a:ext>
            </a:extLst>
          </p:cNvPr>
          <p:cNvGrpSpPr/>
          <p:nvPr/>
        </p:nvGrpSpPr>
        <p:grpSpPr>
          <a:xfrm>
            <a:off x="1584957" y="5844718"/>
            <a:ext cx="2372047" cy="331715"/>
            <a:chOff x="0" y="-9525"/>
            <a:chExt cx="1126467" cy="145614"/>
          </a:xfrm>
        </p:grpSpPr>
        <p:sp>
          <p:nvSpPr>
            <p:cNvPr id="82" name="Freeform 47">
              <a:extLst>
                <a:ext uri="{FF2B5EF4-FFF2-40B4-BE49-F238E27FC236}">
                  <a16:creationId xmlns:a16="http://schemas.microsoft.com/office/drawing/2014/main" id="{F85F5BFB-1F35-42BD-4211-EE943EE155F6}"/>
                </a:ext>
              </a:extLst>
            </p:cNvPr>
            <p:cNvSpPr/>
            <p:nvPr/>
          </p:nvSpPr>
          <p:spPr>
            <a:xfrm>
              <a:off x="0" y="0"/>
              <a:ext cx="1126467" cy="136089"/>
            </a:xfrm>
            <a:custGeom>
              <a:avLst/>
              <a:gdLst/>
              <a:ahLst/>
              <a:cxnLst/>
              <a:rect l="l" t="t" r="r" b="b"/>
              <a:pathLst>
                <a:path w="1126467" h="136089">
                  <a:moveTo>
                    <a:pt x="0" y="0"/>
                  </a:moveTo>
                  <a:lnTo>
                    <a:pt x="1126467" y="0"/>
                  </a:lnTo>
                  <a:lnTo>
                    <a:pt x="1126467" y="136089"/>
                  </a:lnTo>
                  <a:lnTo>
                    <a:pt x="0" y="136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F0C0C"/>
              </a:solidFill>
              <a:prstDash val="solid"/>
              <a:miter/>
            </a:ln>
          </p:spPr>
        </p:sp>
        <p:sp>
          <p:nvSpPr>
            <p:cNvPr id="83" name="TextBox 48">
              <a:extLst>
                <a:ext uri="{FF2B5EF4-FFF2-40B4-BE49-F238E27FC236}">
                  <a16:creationId xmlns:a16="http://schemas.microsoft.com/office/drawing/2014/main" id="{55C1233C-BDBF-9275-6341-6E5715A92858}"/>
                </a:ext>
              </a:extLst>
            </p:cNvPr>
            <p:cNvSpPr txBox="1"/>
            <p:nvPr/>
          </p:nvSpPr>
          <p:spPr>
            <a:xfrm>
              <a:off x="0" y="-9525"/>
              <a:ext cx="1126467" cy="145614"/>
            </a:xfrm>
            <a:prstGeom prst="rect">
              <a:avLst/>
            </a:prstGeom>
          </p:spPr>
          <p:txBody>
            <a:bodyPr lIns="33867" tIns="33867" rIns="33867" bIns="33867" rtlCol="0" anchor="ctr"/>
            <a:lstStyle>
              <a:defPPr>
                <a:defRPr lang="en-US"/>
              </a:defPPr>
              <a:lvl1pPr marL="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04770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0953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309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21907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523848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82861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133387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438156" algn="l" defTabSz="609539" rtl="0" eaLnBrk="1" latinLnBrk="0" hangingPunct="1"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080"/>
                </a:lnSpc>
              </a:pPr>
              <a:endParaRPr sz="800"/>
            </a:p>
          </p:txBody>
        </p:sp>
      </p:grpSp>
    </p:spTree>
    <p:extLst>
      <p:ext uri="{BB962C8B-B14F-4D97-AF65-F5344CB8AC3E}">
        <p14:creationId xmlns:p14="http://schemas.microsoft.com/office/powerpoint/2010/main" val="433504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14635"/>
              </p:ext>
            </p:extLst>
          </p:nvPr>
        </p:nvGraphicFramePr>
        <p:xfrm>
          <a:off x="704391" y="1062934"/>
          <a:ext cx="11162931" cy="4628065"/>
        </p:xfrm>
        <a:graphic>
          <a:graphicData uri="http://schemas.openxmlformats.org/drawingml/2006/table">
            <a:tbl>
              <a:tblPr/>
              <a:tblGrid>
                <a:gridCol w="15572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2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62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7611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Pytesseract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Azure AI Computer Vision Service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617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Functionality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Limited to OCR, primarily text extraction from images.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Comprehensive set of computer vision capabilities, including OCR, image analysis, object detection, and facial recognition.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617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Integration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Requires manual setup and dependencies, less integrated with cloud services.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Seamlessly integrates into the Azure ecosystem, enabling easy connections with other Azure tools and services.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617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Scalability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Limited scalability when deployed locally; additional efforts required for cloud scaling.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Designed as a cloud-based service, offering automatic scalability to handle varying workloads globally.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04098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>
                          <a:solidFill>
                            <a:srgbClr val="414042"/>
                          </a:solidFill>
                          <a:latin typeface="HK Grotesk"/>
                        </a:rPr>
                        <a:t>Enterprise-Grade Features</a:t>
                      </a:r>
                      <a:endParaRPr lang="en-US" sz="70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 dirty="0">
                          <a:solidFill>
                            <a:srgbClr val="414042"/>
                          </a:solidFill>
                          <a:latin typeface="HK Grotesk"/>
                        </a:rPr>
                        <a:t>Limited enterprise-level features, suitable for smaller projects.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294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400" u="none" strike="noStrike" dirty="0">
                          <a:solidFill>
                            <a:srgbClr val="414042"/>
                          </a:solidFill>
                          <a:latin typeface="HK Grotesk"/>
                        </a:rPr>
                        <a:t>Provides enterprise-grade features with robust security, compliance, and support, making it suitable for large-scale applications.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773965" y="159695"/>
            <a:ext cx="10820400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00"/>
              </a:lnSpc>
            </a:pPr>
            <a:r>
              <a:rPr lang="en-US" sz="5334" spc="-165">
                <a:solidFill>
                  <a:srgbClr val="222A9B"/>
                </a:solidFill>
                <a:latin typeface="HK Grotesk"/>
              </a:rPr>
              <a:t>Pytesseract vs Azure AI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27B6785B-62DF-308C-CFFA-8CE82075AF04}"/>
              </a:ext>
            </a:extLst>
          </p:cNvPr>
          <p:cNvCxnSpPr>
            <a:cxnSpLocks/>
          </p:cNvCxnSpPr>
          <p:nvPr/>
        </p:nvCxnSpPr>
        <p:spPr>
          <a:xfrm rot="16200000" flipH="1">
            <a:off x="9186401" y="2955584"/>
            <a:ext cx="2454029" cy="1615190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BADACC20-1A82-60D7-2B5C-F332AC0A33D5}"/>
              </a:ext>
            </a:extLst>
          </p:cNvPr>
          <p:cNvCxnSpPr>
            <a:cxnSpLocks/>
            <a:stCxn id="17" idx="2"/>
            <a:endCxn id="24" idx="0"/>
          </p:cNvCxnSpPr>
          <p:nvPr/>
        </p:nvCxnSpPr>
        <p:spPr>
          <a:xfrm rot="5400000">
            <a:off x="7498510" y="2909540"/>
            <a:ext cx="2495943" cy="1713871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FA0BBAF-EC77-4947-172C-344408236E75}"/>
              </a:ext>
            </a:extLst>
          </p:cNvPr>
          <p:cNvSpPr/>
          <p:nvPr/>
        </p:nvSpPr>
        <p:spPr>
          <a:xfrm>
            <a:off x="8023123" y="2813437"/>
            <a:ext cx="2930012" cy="394027"/>
          </a:xfrm>
          <a:prstGeom prst="rect">
            <a:avLst/>
          </a:prstGeom>
          <a:solidFill>
            <a:srgbClr val="FFFF00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34BA1-1525-6DCF-093E-7F53CE4C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4860235" cy="815009"/>
          </a:xfrm>
        </p:spPr>
        <p:txBody>
          <a:bodyPr/>
          <a:lstStyle/>
          <a:p>
            <a:r>
              <a:rPr lang="en-IN" dirty="0"/>
              <a:t>Output FTR VS FTNR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640398-510A-3B21-64AE-BE9A06430726}"/>
              </a:ext>
            </a:extLst>
          </p:cNvPr>
          <p:cNvSpPr txBox="1"/>
          <p:nvPr/>
        </p:nvSpPr>
        <p:spPr>
          <a:xfrm>
            <a:off x="-864705" y="3133822"/>
            <a:ext cx="6192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Extracted Text-HDFC Bill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197A688-BA7B-620B-EBD6-0469A176A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195" y="5014447"/>
            <a:ext cx="4240700" cy="69348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ADE81A34-DC68-46C0-0B40-A91706F7185E}"/>
              </a:ext>
            </a:extLst>
          </p:cNvPr>
          <p:cNvGrpSpPr/>
          <p:nvPr/>
        </p:nvGrpSpPr>
        <p:grpSpPr>
          <a:xfrm>
            <a:off x="139147" y="802643"/>
            <a:ext cx="10829642" cy="3198729"/>
            <a:chOff x="139147" y="802643"/>
            <a:chExt cx="10829642" cy="31987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97E286-EDD2-3AA2-8119-3A0316E7BF82}"/>
                </a:ext>
              </a:extLst>
            </p:cNvPr>
            <p:cNvSpPr txBox="1"/>
            <p:nvPr/>
          </p:nvSpPr>
          <p:spPr>
            <a:xfrm>
              <a:off x="139147" y="802643"/>
              <a:ext cx="33097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Extracted Text-Bill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F726A86-FB74-BE77-15B7-504277FDDF1F}"/>
                </a:ext>
              </a:extLst>
            </p:cNvPr>
            <p:cNvGrpSpPr/>
            <p:nvPr/>
          </p:nvGrpSpPr>
          <p:grpSpPr>
            <a:xfrm>
              <a:off x="139147" y="1171975"/>
              <a:ext cx="8262033" cy="2829397"/>
              <a:chOff x="31528" y="1804372"/>
              <a:chExt cx="8262033" cy="2829397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145CA2B9-7469-B709-5C8B-73EB1BE358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528" y="4123185"/>
                <a:ext cx="6064471" cy="510584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AAD562C-BDF2-4775-7591-A9699285C3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29" y="1804372"/>
                <a:ext cx="6064471" cy="902759"/>
              </a:xfrm>
              <a:prstGeom prst="rect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</p:pic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7E4F86A3-7544-35AD-DDF2-113790B0DD8A}"/>
                  </a:ext>
                </a:extLst>
              </p:cNvPr>
              <p:cNvCxnSpPr>
                <a:cxnSpLocks/>
                <a:stCxn id="4" idx="3"/>
                <a:endCxn id="17" idx="1"/>
              </p:cNvCxnSpPr>
              <p:nvPr/>
            </p:nvCxnSpPr>
            <p:spPr>
              <a:xfrm flipV="1">
                <a:off x="6095999" y="2966235"/>
                <a:ext cx="2197562" cy="1412242"/>
              </a:xfrm>
              <a:prstGeom prst="straightConnector1">
                <a:avLst/>
              </a:prstGeom>
              <a:ln w="1270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A5BD45A5-A94E-E3B8-D758-E786ADD4CF3D}"/>
                  </a:ext>
                </a:extLst>
              </p:cNvPr>
              <p:cNvCxnSpPr>
                <a:cxnSpLocks/>
                <a:stCxn id="7" idx="3"/>
                <a:endCxn id="17" idx="1"/>
              </p:cNvCxnSpPr>
              <p:nvPr/>
            </p:nvCxnSpPr>
            <p:spPr>
              <a:xfrm>
                <a:off x="6096000" y="2255752"/>
                <a:ext cx="2197561" cy="710483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2A8FF0-8575-F579-0F3A-6FF7D31C3F0F}"/>
                </a:ext>
              </a:extLst>
            </p:cNvPr>
            <p:cNvSpPr txBox="1"/>
            <p:nvPr/>
          </p:nvSpPr>
          <p:spPr>
            <a:xfrm>
              <a:off x="8401180" y="2149172"/>
              <a:ext cx="2404472" cy="369332"/>
            </a:xfrm>
            <a:prstGeom prst="rect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Matcher Algorithm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AA5B531-B017-584B-8010-4CAF5E926213}"/>
                </a:ext>
              </a:extLst>
            </p:cNvPr>
            <p:cNvSpPr txBox="1"/>
            <p:nvPr/>
          </p:nvSpPr>
          <p:spPr>
            <a:xfrm rot="10800000" flipV="1">
              <a:off x="7920789" y="2870602"/>
              <a:ext cx="30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 If Match % &gt; threshold (%)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2FAD15D-9E74-2EBA-5DAA-024DA046CFFB}"/>
              </a:ext>
            </a:extLst>
          </p:cNvPr>
          <p:cNvSpPr txBox="1"/>
          <p:nvPr/>
        </p:nvSpPr>
        <p:spPr>
          <a:xfrm>
            <a:off x="8446824" y="5753204"/>
            <a:ext cx="262916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700" b="1" dirty="0">
                <a:latin typeface="Arial" panose="020B0604020202020204" pitchFamily="34" charset="0"/>
                <a:cs typeface="Arial" panose="020B0604020202020204" pitchFamily="34" charset="0"/>
              </a:rPr>
              <a:t>FTR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72AC22-5DAB-7B43-A8DB-5F5CBB208AF1}"/>
              </a:ext>
            </a:extLst>
          </p:cNvPr>
          <p:cNvSpPr/>
          <p:nvPr/>
        </p:nvSpPr>
        <p:spPr>
          <a:xfrm>
            <a:off x="3379304" y="1617652"/>
            <a:ext cx="2822713" cy="141574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2E2710-2486-6B55-AB7E-7649C256BDA8}"/>
              </a:ext>
            </a:extLst>
          </p:cNvPr>
          <p:cNvSpPr/>
          <p:nvPr/>
        </p:nvSpPr>
        <p:spPr>
          <a:xfrm>
            <a:off x="137546" y="1758303"/>
            <a:ext cx="1154540" cy="139184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37FFDC0-BA73-AB7F-8230-FE45F94F3022}"/>
              </a:ext>
            </a:extLst>
          </p:cNvPr>
          <p:cNvSpPr/>
          <p:nvPr/>
        </p:nvSpPr>
        <p:spPr>
          <a:xfrm>
            <a:off x="1858617" y="1760693"/>
            <a:ext cx="526774" cy="139184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2919517-8E7E-288E-5BD9-5DC8D9FB2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9850" y="4972533"/>
            <a:ext cx="1737511" cy="77730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CEF6E1E-8E74-B45E-0F4E-B95035CC1A27}"/>
              </a:ext>
            </a:extLst>
          </p:cNvPr>
          <p:cNvSpPr txBox="1"/>
          <p:nvPr/>
        </p:nvSpPr>
        <p:spPr>
          <a:xfrm>
            <a:off x="8323969" y="3397928"/>
            <a:ext cx="95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&lt;=70%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E89CD36-0AE3-D624-BEE3-5F6817C27537}"/>
              </a:ext>
            </a:extLst>
          </p:cNvPr>
          <p:cNvSpPr txBox="1"/>
          <p:nvPr/>
        </p:nvSpPr>
        <p:spPr>
          <a:xfrm>
            <a:off x="10219410" y="3350366"/>
            <a:ext cx="99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70%&gt;</a:t>
            </a:r>
          </a:p>
        </p:txBody>
      </p:sp>
    </p:spTree>
    <p:extLst>
      <p:ext uri="{BB962C8B-B14F-4D97-AF65-F5344CB8AC3E}">
        <p14:creationId xmlns:p14="http://schemas.microsoft.com/office/powerpoint/2010/main" val="4249255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>
            <a:extLst>
              <a:ext uri="{FF2B5EF4-FFF2-40B4-BE49-F238E27FC236}">
                <a16:creationId xmlns:a16="http://schemas.microsoft.com/office/drawing/2014/main" id="{0F1D5F81-2484-2139-C8D2-3339E37A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288"/>
            <a:ext cx="10515600" cy="42473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Open Sans"/>
                <a:ea typeface="Open Sans"/>
                <a:cs typeface="Open Sans"/>
              </a:rPr>
              <a:t>Approach-1 Using </a:t>
            </a:r>
            <a:r>
              <a:rPr lang="en-GB">
                <a:latin typeface="Open Sans"/>
                <a:ea typeface="Open Sans"/>
                <a:cs typeface="Open Sans"/>
              </a:rPr>
              <a:t>Lentra</a:t>
            </a:r>
            <a:r>
              <a:rPr lang="en-GB" dirty="0">
                <a:latin typeface="Open Sans"/>
                <a:ea typeface="Open Sans"/>
                <a:cs typeface="Open Sans"/>
              </a:rPr>
              <a:t> API calling</a:t>
            </a:r>
            <a:endParaRPr lang="en-US" dirty="0"/>
          </a:p>
        </p:txBody>
      </p:sp>
      <p:pic>
        <p:nvPicPr>
          <p:cNvPr id="5" name="Picture 4" descr="A diagram of data science and analytics&#10;&#10;Description automatically generated">
            <a:extLst>
              <a:ext uri="{FF2B5EF4-FFF2-40B4-BE49-F238E27FC236}">
                <a16:creationId xmlns:a16="http://schemas.microsoft.com/office/drawing/2014/main" id="{5975878B-766B-FE87-4842-8B6E9565B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343" y="789590"/>
            <a:ext cx="7667978" cy="51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41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>
            <a:extLst>
              <a:ext uri="{FF2B5EF4-FFF2-40B4-BE49-F238E27FC236}">
                <a16:creationId xmlns:a16="http://schemas.microsoft.com/office/drawing/2014/main" id="{0F1D5F81-2484-2139-C8D2-3339E37A7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045"/>
            <a:ext cx="10515600" cy="42473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Open Sans"/>
                <a:ea typeface="Open Sans"/>
                <a:cs typeface="Open Sans"/>
              </a:rPr>
              <a:t>Approach-2 Using RPA BOT</a:t>
            </a:r>
            <a:endParaRPr lang="en-GB" dirty="0"/>
          </a:p>
        </p:txBody>
      </p:sp>
      <p:pic>
        <p:nvPicPr>
          <p:cNvPr id="4" name="Picture 3" descr="A diagram of a computer software&#10;&#10;Description automatically generated">
            <a:extLst>
              <a:ext uri="{FF2B5EF4-FFF2-40B4-BE49-F238E27FC236}">
                <a16:creationId xmlns:a16="http://schemas.microsoft.com/office/drawing/2014/main" id="{7816D1AE-922C-42E1-04AE-5BC08146B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982" y="801306"/>
            <a:ext cx="8020045" cy="509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58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CF29A549-CF1C-37A9-CBEA-1B4B0589C6A7}"/>
              </a:ext>
            </a:extLst>
          </p:cNvPr>
          <p:cNvSpPr>
            <a:spLocks noGrp="1"/>
          </p:cNvSpPr>
          <p:nvPr/>
        </p:nvSpPr>
        <p:spPr>
          <a:xfrm>
            <a:off x="764458" y="176417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§"/>
            </a:pPr>
            <a:r>
              <a:rPr lang="en-US" sz="2400" dirty="0">
                <a:latin typeface="Times New Roman"/>
                <a:ea typeface="Open Sans"/>
                <a:cs typeface="Times New Roman"/>
              </a:rPr>
              <a:t>Project </a:t>
            </a:r>
            <a:r>
              <a:rPr lang="en-GB" sz="2400" dirty="0">
                <a:latin typeface="Times New Roman"/>
                <a:ea typeface="Open Sans"/>
                <a:cs typeface="Times New Roman"/>
              </a:rPr>
              <a:t>Background and objective </a:t>
            </a:r>
            <a:endParaRPr lang="en-US" sz="2400" dirty="0">
              <a:latin typeface="Times New Roman"/>
              <a:ea typeface="Open Sans"/>
              <a:cs typeface="Times New Roman"/>
            </a:endParaRPr>
          </a:p>
          <a:p>
            <a:pPr marL="0" indent="0">
              <a:buNone/>
            </a:pPr>
            <a:endParaRPr lang="en-US" sz="2400">
              <a:latin typeface="Times New Roman"/>
              <a:cs typeface="Times New Roman"/>
            </a:endParaRPr>
          </a:p>
          <a:p>
            <a:pPr>
              <a:buFont typeface="Wingdings"/>
              <a:buChar char="§"/>
            </a:pPr>
            <a:r>
              <a:rPr lang="en-US" sz="2400" dirty="0" err="1">
                <a:latin typeface="Times New Roman"/>
                <a:ea typeface="Open Sans"/>
                <a:cs typeface="Times New Roman"/>
              </a:rPr>
              <a:t>PyTesseract</a:t>
            </a:r>
            <a:r>
              <a:rPr lang="en-US" sz="2400" dirty="0">
                <a:latin typeface="Times New Roman"/>
                <a:ea typeface="Open Sans"/>
                <a:cs typeface="Times New Roman"/>
              </a:rPr>
              <a:t> Results vs Azure Cloud results </a:t>
            </a:r>
          </a:p>
          <a:p>
            <a:pPr>
              <a:buFont typeface="Wingdings"/>
              <a:buChar char="§"/>
            </a:pPr>
            <a:endParaRPr lang="en-US" sz="2400" dirty="0">
              <a:latin typeface="Times New Roman"/>
              <a:ea typeface="Open Sans"/>
              <a:cs typeface="Times New Roman"/>
            </a:endParaRPr>
          </a:p>
          <a:p>
            <a:pPr>
              <a:buFont typeface="Wingdings"/>
              <a:buChar char="§"/>
            </a:pPr>
            <a:r>
              <a:rPr lang="en-US" sz="2400" dirty="0">
                <a:latin typeface="Times New Roman"/>
                <a:ea typeface="Open Sans"/>
                <a:cs typeface="Times New Roman"/>
              </a:rPr>
              <a:t>Implementation Plans</a:t>
            </a:r>
            <a:endParaRPr lang="en-US" dirty="0"/>
          </a:p>
          <a:p>
            <a:pPr marL="0" indent="0">
              <a:buNone/>
            </a:pPr>
            <a:endParaRPr lang="en-GB" sz="240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E4B104E1-1013-73CE-1375-8CD81F7B87FF}"/>
              </a:ext>
            </a:extLst>
          </p:cNvPr>
          <p:cNvSpPr>
            <a:spLocks noGrp="1"/>
          </p:cNvSpPr>
          <p:nvPr/>
        </p:nvSpPr>
        <p:spPr>
          <a:xfrm>
            <a:off x="838200" y="4388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>
                <a:latin typeface="Open Sans"/>
                <a:ea typeface="Open Sans"/>
                <a:cs typeface="Open Sans"/>
              </a:rPr>
              <a:t>AGENDA</a:t>
            </a: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281411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4B98096B-5BDA-C8A9-264B-EF228769E52F}"/>
              </a:ext>
            </a:extLst>
          </p:cNvPr>
          <p:cNvSpPr>
            <a:spLocks noGrp="1"/>
          </p:cNvSpPr>
          <p:nvPr/>
        </p:nvSpPr>
        <p:spPr>
          <a:xfrm>
            <a:off x="703007" y="3405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>
                <a:latin typeface="Open Sans"/>
                <a:ea typeface="Open Sans"/>
                <a:cs typeface="Open Sans"/>
              </a:rPr>
              <a:t>BACKGROUND &amp; OBJECTIVE </a:t>
            </a:r>
            <a:endParaRPr lang="en-US" b="1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" name="Round Diagonal Corner of Rectangle 13">
            <a:extLst>
              <a:ext uri="{FF2B5EF4-FFF2-40B4-BE49-F238E27FC236}">
                <a16:creationId xmlns:a16="http://schemas.microsoft.com/office/drawing/2014/main" id="{D3979214-1CDB-5AB8-2E42-7708CFD979AA}"/>
              </a:ext>
            </a:extLst>
          </p:cNvPr>
          <p:cNvSpPr/>
          <p:nvPr/>
        </p:nvSpPr>
        <p:spPr>
          <a:xfrm>
            <a:off x="2078766" y="1922266"/>
            <a:ext cx="8603290" cy="1446667"/>
          </a:xfrm>
          <a:prstGeom prst="round2Diag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2060"/>
                </a:solidFill>
                <a:latin typeface="Times New Roman"/>
                <a:ea typeface="Open Sans"/>
                <a:cs typeface="Calibri"/>
              </a:rPr>
              <a:t>On a monthly basis, the operations team pays vendor(PAMAC </a:t>
            </a:r>
            <a:r>
              <a:rPr lang="en-GB" b="1" dirty="0" err="1">
                <a:solidFill>
                  <a:srgbClr val="002060"/>
                </a:solidFill>
                <a:latin typeface="Times New Roman"/>
                <a:ea typeface="Open Sans"/>
                <a:cs typeface="Calibri"/>
              </a:rPr>
              <a:t>finserv</a:t>
            </a:r>
            <a:r>
              <a:rPr lang="en-GB" b="1" dirty="0">
                <a:solidFill>
                  <a:srgbClr val="002060"/>
                </a:solidFill>
                <a:latin typeface="Times New Roman"/>
                <a:ea typeface="Open Sans"/>
                <a:cs typeface="Calibri"/>
              </a:rPr>
              <a:t>) 8-10 lacs to manually review the invoices and DO in order to categorize the case as FTR or FTNR. The Retail-Operations team is trying to reduce costs by automating this process.</a:t>
            </a:r>
            <a:endParaRPr lang="en-US" dirty="0"/>
          </a:p>
        </p:txBody>
      </p:sp>
      <p:sp>
        <p:nvSpPr>
          <p:cNvPr id="5" name="Round Diagonal Corner of Rectangle 9">
            <a:extLst>
              <a:ext uri="{FF2B5EF4-FFF2-40B4-BE49-F238E27FC236}">
                <a16:creationId xmlns:a16="http://schemas.microsoft.com/office/drawing/2014/main" id="{8A8DCE42-7321-842F-38C9-5FECDD785ECB}"/>
              </a:ext>
            </a:extLst>
          </p:cNvPr>
          <p:cNvSpPr/>
          <p:nvPr/>
        </p:nvSpPr>
        <p:spPr>
          <a:xfrm>
            <a:off x="2079602" y="4023531"/>
            <a:ext cx="8603290" cy="1039774"/>
          </a:xfrm>
          <a:prstGeom prst="round2Diag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b="1">
              <a:solidFill>
                <a:srgbClr val="002060"/>
              </a:solidFill>
              <a:latin typeface="Times New Roman"/>
              <a:ea typeface="Open Sans"/>
              <a:cs typeface="Calibri"/>
            </a:endParaRPr>
          </a:p>
          <a:p>
            <a:r>
              <a:rPr lang="en-GB" b="1" dirty="0">
                <a:solidFill>
                  <a:srgbClr val="002060"/>
                </a:solidFill>
                <a:latin typeface="Times New Roman"/>
                <a:ea typeface="Open Sans"/>
                <a:cs typeface="Calibri"/>
              </a:rPr>
              <a:t>To create a platform that will use OCR techniques to classify the cases as FTR or FTNR </a:t>
            </a:r>
          </a:p>
        </p:txBody>
      </p:sp>
      <p:pic>
        <p:nvPicPr>
          <p:cNvPr id="6" name="Picture 5" descr="A blue circle with a white computer and a gear&#10;&#10;Description automatically generated">
            <a:extLst>
              <a:ext uri="{FF2B5EF4-FFF2-40B4-BE49-F238E27FC236}">
                <a16:creationId xmlns:a16="http://schemas.microsoft.com/office/drawing/2014/main" id="{67B72CDF-2463-430D-ABD7-8C9993D71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87" y="2067693"/>
            <a:ext cx="1108587" cy="1149452"/>
          </a:xfrm>
          <a:prstGeom prst="rect">
            <a:avLst/>
          </a:prstGeom>
        </p:spPr>
      </p:pic>
      <p:pic>
        <p:nvPicPr>
          <p:cNvPr id="7" name="Picture 6" descr="A blue circle with a white gear and arrow&#10;&#10;Description automatically generated">
            <a:extLst>
              <a:ext uri="{FF2B5EF4-FFF2-40B4-BE49-F238E27FC236}">
                <a16:creationId xmlns:a16="http://schemas.microsoft.com/office/drawing/2014/main" id="{D442DCD6-088D-9701-FE77-5B36F7783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07" y="4022623"/>
            <a:ext cx="1151910" cy="111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19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AutoShape 2"/>
          <p:cNvSpPr/>
          <p:nvPr/>
        </p:nvSpPr>
        <p:spPr>
          <a:xfrm rot="9880">
            <a:off x="1383009" y="3327444"/>
            <a:ext cx="8285133" cy="0"/>
          </a:xfrm>
          <a:prstGeom prst="line">
            <a:avLst/>
          </a:prstGeom>
          <a:ln w="19050" cap="rnd">
            <a:solidFill>
              <a:srgbClr val="A8A8A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Freeform 3"/>
          <p:cNvSpPr/>
          <p:nvPr/>
        </p:nvSpPr>
        <p:spPr>
          <a:xfrm rot="10800000">
            <a:off x="2488831" y="2881604"/>
            <a:ext cx="891679" cy="445839"/>
          </a:xfrm>
          <a:custGeom>
            <a:avLst/>
            <a:gdLst/>
            <a:ahLst/>
            <a:cxnLst/>
            <a:rect l="l" t="t" r="r" b="b"/>
            <a:pathLst>
              <a:path w="891679" h="445839">
                <a:moveTo>
                  <a:pt x="0" y="0"/>
                </a:moveTo>
                <a:lnTo>
                  <a:pt x="891679" y="0"/>
                </a:lnTo>
                <a:lnTo>
                  <a:pt x="891679" y="445840"/>
                </a:lnTo>
                <a:lnTo>
                  <a:pt x="0" y="445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"/>
          <p:cNvSpPr/>
          <p:nvPr/>
        </p:nvSpPr>
        <p:spPr>
          <a:xfrm>
            <a:off x="1377564" y="3315537"/>
            <a:ext cx="701401" cy="350700"/>
          </a:xfrm>
          <a:custGeom>
            <a:avLst/>
            <a:gdLst/>
            <a:ahLst/>
            <a:cxnLst/>
            <a:rect l="l" t="t" r="r" b="b"/>
            <a:pathLst>
              <a:path w="701401" h="350700">
                <a:moveTo>
                  <a:pt x="0" y="0"/>
                </a:moveTo>
                <a:lnTo>
                  <a:pt x="701401" y="0"/>
                </a:lnTo>
                <a:lnTo>
                  <a:pt x="701401" y="350701"/>
                </a:lnTo>
                <a:lnTo>
                  <a:pt x="0" y="350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5"/>
          <p:cNvSpPr/>
          <p:nvPr/>
        </p:nvSpPr>
        <p:spPr>
          <a:xfrm rot="10800000">
            <a:off x="8966723" y="2995793"/>
            <a:ext cx="701401" cy="350700"/>
          </a:xfrm>
          <a:custGeom>
            <a:avLst/>
            <a:gdLst/>
            <a:ahLst/>
            <a:cxnLst/>
            <a:rect l="l" t="t" r="r" b="b"/>
            <a:pathLst>
              <a:path w="701401" h="350700">
                <a:moveTo>
                  <a:pt x="0" y="0"/>
                </a:moveTo>
                <a:lnTo>
                  <a:pt x="701401" y="0"/>
                </a:lnTo>
                <a:lnTo>
                  <a:pt x="701401" y="350701"/>
                </a:lnTo>
                <a:lnTo>
                  <a:pt x="0" y="350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3" name="Freeform 6"/>
          <p:cNvSpPr/>
          <p:nvPr/>
        </p:nvSpPr>
        <p:spPr>
          <a:xfrm rot="10800000">
            <a:off x="7670151" y="2900654"/>
            <a:ext cx="891679" cy="445839"/>
          </a:xfrm>
          <a:custGeom>
            <a:avLst/>
            <a:gdLst/>
            <a:ahLst/>
            <a:cxnLst/>
            <a:rect l="l" t="t" r="r" b="b"/>
            <a:pathLst>
              <a:path w="891679" h="445839">
                <a:moveTo>
                  <a:pt x="0" y="0"/>
                </a:moveTo>
                <a:lnTo>
                  <a:pt x="891678" y="0"/>
                </a:lnTo>
                <a:lnTo>
                  <a:pt x="891678" y="445840"/>
                </a:lnTo>
                <a:lnTo>
                  <a:pt x="0" y="445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44" name="Freeform 7"/>
          <p:cNvSpPr/>
          <p:nvPr/>
        </p:nvSpPr>
        <p:spPr>
          <a:xfrm rot="10800000">
            <a:off x="5077005" y="2891129"/>
            <a:ext cx="891679" cy="445839"/>
          </a:xfrm>
          <a:custGeom>
            <a:avLst/>
            <a:gdLst/>
            <a:ahLst/>
            <a:cxnLst/>
            <a:rect l="l" t="t" r="r" b="b"/>
            <a:pathLst>
              <a:path w="891679" h="445839">
                <a:moveTo>
                  <a:pt x="0" y="0"/>
                </a:moveTo>
                <a:lnTo>
                  <a:pt x="891678" y="0"/>
                </a:lnTo>
                <a:lnTo>
                  <a:pt x="891678" y="445840"/>
                </a:lnTo>
                <a:lnTo>
                  <a:pt x="0" y="4458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8"/>
          <p:cNvSpPr/>
          <p:nvPr/>
        </p:nvSpPr>
        <p:spPr>
          <a:xfrm>
            <a:off x="3803614" y="3336969"/>
            <a:ext cx="868496" cy="434248"/>
          </a:xfrm>
          <a:custGeom>
            <a:avLst/>
            <a:gdLst/>
            <a:ahLst/>
            <a:cxnLst/>
            <a:rect l="l" t="t" r="r" b="b"/>
            <a:pathLst>
              <a:path w="868496" h="434248">
                <a:moveTo>
                  <a:pt x="0" y="0"/>
                </a:moveTo>
                <a:lnTo>
                  <a:pt x="868496" y="0"/>
                </a:lnTo>
                <a:lnTo>
                  <a:pt x="868496" y="434248"/>
                </a:lnTo>
                <a:lnTo>
                  <a:pt x="0" y="43424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46" name="Freeform 9"/>
          <p:cNvSpPr/>
          <p:nvPr/>
        </p:nvSpPr>
        <p:spPr>
          <a:xfrm>
            <a:off x="6373578" y="3336969"/>
            <a:ext cx="868496" cy="434248"/>
          </a:xfrm>
          <a:custGeom>
            <a:avLst/>
            <a:gdLst/>
            <a:ahLst/>
            <a:cxnLst/>
            <a:rect l="l" t="t" r="r" b="b"/>
            <a:pathLst>
              <a:path w="868496" h="434248">
                <a:moveTo>
                  <a:pt x="0" y="0"/>
                </a:moveTo>
                <a:lnTo>
                  <a:pt x="868496" y="0"/>
                </a:lnTo>
                <a:lnTo>
                  <a:pt x="868496" y="434248"/>
                </a:lnTo>
                <a:lnTo>
                  <a:pt x="0" y="43424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47" name="AutoShape 10"/>
          <p:cNvSpPr/>
          <p:nvPr/>
        </p:nvSpPr>
        <p:spPr>
          <a:xfrm>
            <a:off x="8966723" y="3395638"/>
            <a:ext cx="701401" cy="0"/>
          </a:xfrm>
          <a:prstGeom prst="line">
            <a:avLst/>
          </a:prstGeom>
          <a:ln w="95250" cap="flat">
            <a:solidFill>
              <a:srgbClr val="A8A8A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11"/>
          <p:cNvSpPr/>
          <p:nvPr/>
        </p:nvSpPr>
        <p:spPr>
          <a:xfrm>
            <a:off x="1377564" y="3161619"/>
            <a:ext cx="701401" cy="0"/>
          </a:xfrm>
          <a:prstGeom prst="line">
            <a:avLst/>
          </a:prstGeom>
          <a:ln w="95250" cap="flat">
            <a:solidFill>
              <a:srgbClr val="A8A8A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12"/>
          <p:cNvSpPr/>
          <p:nvPr/>
        </p:nvSpPr>
        <p:spPr>
          <a:xfrm rot="16154770">
            <a:off x="1976353" y="3762680"/>
            <a:ext cx="587929" cy="0"/>
          </a:xfrm>
          <a:prstGeom prst="line">
            <a:avLst/>
          </a:prstGeom>
          <a:ln w="19050" cap="rnd">
            <a:solidFill>
              <a:srgbClr val="C7D0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AutoShape 13"/>
          <p:cNvSpPr/>
          <p:nvPr/>
        </p:nvSpPr>
        <p:spPr>
          <a:xfrm flipH="1">
            <a:off x="3547008" y="1981089"/>
            <a:ext cx="8810" cy="1228585"/>
          </a:xfrm>
          <a:prstGeom prst="line">
            <a:avLst/>
          </a:prstGeom>
          <a:ln w="19050" cap="rnd">
            <a:solidFill>
              <a:srgbClr val="C7D0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1" name="AutoShape 14"/>
          <p:cNvSpPr/>
          <p:nvPr/>
        </p:nvSpPr>
        <p:spPr>
          <a:xfrm rot="5400000">
            <a:off x="5439618" y="2460902"/>
            <a:ext cx="1478493" cy="0"/>
          </a:xfrm>
          <a:prstGeom prst="line">
            <a:avLst/>
          </a:prstGeom>
          <a:ln w="19050" cap="rnd">
            <a:solidFill>
              <a:srgbClr val="C7D0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2" name="AutoShape 15"/>
          <p:cNvSpPr/>
          <p:nvPr/>
        </p:nvSpPr>
        <p:spPr>
          <a:xfrm rot="16154770">
            <a:off x="4568991" y="3762680"/>
            <a:ext cx="587929" cy="0"/>
          </a:xfrm>
          <a:prstGeom prst="line">
            <a:avLst/>
          </a:prstGeom>
          <a:ln w="19050" cap="rnd">
            <a:solidFill>
              <a:srgbClr val="C7D0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3" name="AutoShape 16"/>
          <p:cNvSpPr/>
          <p:nvPr/>
        </p:nvSpPr>
        <p:spPr>
          <a:xfrm rot="16154770">
            <a:off x="7140536" y="3762680"/>
            <a:ext cx="587929" cy="0"/>
          </a:xfrm>
          <a:prstGeom prst="line">
            <a:avLst/>
          </a:prstGeom>
          <a:ln w="19050" cap="rnd">
            <a:solidFill>
              <a:srgbClr val="C7D0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4" name="Freeform 17"/>
          <p:cNvSpPr/>
          <p:nvPr/>
        </p:nvSpPr>
        <p:spPr>
          <a:xfrm>
            <a:off x="2158835" y="4125061"/>
            <a:ext cx="246170" cy="246170"/>
          </a:xfrm>
          <a:custGeom>
            <a:avLst/>
            <a:gdLst/>
            <a:ahLst/>
            <a:cxnLst/>
            <a:rect l="l" t="t" r="r" b="b"/>
            <a:pathLst>
              <a:path w="246170" h="246170">
                <a:moveTo>
                  <a:pt x="0" y="0"/>
                </a:moveTo>
                <a:lnTo>
                  <a:pt x="246169" y="0"/>
                </a:lnTo>
                <a:lnTo>
                  <a:pt x="246169" y="246170"/>
                </a:lnTo>
                <a:lnTo>
                  <a:pt x="0" y="24617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55" name="Freeform 18"/>
          <p:cNvSpPr/>
          <p:nvPr/>
        </p:nvSpPr>
        <p:spPr>
          <a:xfrm rot="10800000">
            <a:off x="3432733" y="1496798"/>
            <a:ext cx="246170" cy="246170"/>
          </a:xfrm>
          <a:custGeom>
            <a:avLst/>
            <a:gdLst/>
            <a:ahLst/>
            <a:cxnLst/>
            <a:rect l="l" t="t" r="r" b="b"/>
            <a:pathLst>
              <a:path w="246170" h="246170">
                <a:moveTo>
                  <a:pt x="0" y="0"/>
                </a:moveTo>
                <a:lnTo>
                  <a:pt x="246170" y="0"/>
                </a:lnTo>
                <a:lnTo>
                  <a:pt x="246170" y="246170"/>
                </a:lnTo>
                <a:lnTo>
                  <a:pt x="0" y="24617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56" name="Freeform 19"/>
          <p:cNvSpPr/>
          <p:nvPr/>
        </p:nvSpPr>
        <p:spPr>
          <a:xfrm rot="10800000">
            <a:off x="6048046" y="1424304"/>
            <a:ext cx="246170" cy="246170"/>
          </a:xfrm>
          <a:custGeom>
            <a:avLst/>
            <a:gdLst/>
            <a:ahLst/>
            <a:cxnLst/>
            <a:rect l="l" t="t" r="r" b="b"/>
            <a:pathLst>
              <a:path w="246170" h="246170">
                <a:moveTo>
                  <a:pt x="0" y="0"/>
                </a:moveTo>
                <a:lnTo>
                  <a:pt x="246169" y="0"/>
                </a:lnTo>
                <a:lnTo>
                  <a:pt x="246169" y="246170"/>
                </a:lnTo>
                <a:lnTo>
                  <a:pt x="0" y="24617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  <p:sp>
        <p:nvSpPr>
          <p:cNvPr id="57" name="Freeform 20"/>
          <p:cNvSpPr/>
          <p:nvPr/>
        </p:nvSpPr>
        <p:spPr>
          <a:xfrm>
            <a:off x="4751473" y="4125061"/>
            <a:ext cx="246170" cy="246170"/>
          </a:xfrm>
          <a:custGeom>
            <a:avLst/>
            <a:gdLst/>
            <a:ahLst/>
            <a:cxnLst/>
            <a:rect l="l" t="t" r="r" b="b"/>
            <a:pathLst>
              <a:path w="246170" h="246170">
                <a:moveTo>
                  <a:pt x="0" y="0"/>
                </a:moveTo>
                <a:lnTo>
                  <a:pt x="246169" y="0"/>
                </a:lnTo>
                <a:lnTo>
                  <a:pt x="246169" y="246170"/>
                </a:lnTo>
                <a:lnTo>
                  <a:pt x="0" y="24617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</p:sp>
      <p:sp>
        <p:nvSpPr>
          <p:cNvPr id="58" name="Freeform 21"/>
          <p:cNvSpPr/>
          <p:nvPr/>
        </p:nvSpPr>
        <p:spPr>
          <a:xfrm>
            <a:off x="7323017" y="4125061"/>
            <a:ext cx="246170" cy="246170"/>
          </a:xfrm>
          <a:custGeom>
            <a:avLst/>
            <a:gdLst/>
            <a:ahLst/>
            <a:cxnLst/>
            <a:rect l="l" t="t" r="r" b="b"/>
            <a:pathLst>
              <a:path w="246170" h="246170">
                <a:moveTo>
                  <a:pt x="0" y="0"/>
                </a:moveTo>
                <a:lnTo>
                  <a:pt x="246170" y="0"/>
                </a:lnTo>
                <a:lnTo>
                  <a:pt x="246170" y="246170"/>
                </a:lnTo>
                <a:lnTo>
                  <a:pt x="0" y="246170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</p:sp>
      <p:sp>
        <p:nvSpPr>
          <p:cNvPr id="59" name="TextBox 22"/>
          <p:cNvSpPr txBox="1"/>
          <p:nvPr/>
        </p:nvSpPr>
        <p:spPr>
          <a:xfrm>
            <a:off x="3253563" y="158320"/>
            <a:ext cx="4485904" cy="538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spc="3" dirty="0">
                <a:solidFill>
                  <a:srgbClr val="000000"/>
                </a:solidFill>
                <a:latin typeface="Inter Bold"/>
              </a:rPr>
              <a:t>The Roadmap</a:t>
            </a:r>
          </a:p>
        </p:txBody>
      </p:sp>
      <p:sp>
        <p:nvSpPr>
          <p:cNvPr id="60" name="TextBox 23"/>
          <p:cNvSpPr txBox="1"/>
          <p:nvPr/>
        </p:nvSpPr>
        <p:spPr>
          <a:xfrm>
            <a:off x="3236528" y="907632"/>
            <a:ext cx="5236716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 dirty="0">
                <a:solidFill>
                  <a:srgbClr val="000000"/>
                </a:solidFill>
                <a:latin typeface="Inter"/>
              </a:rPr>
              <a:t>Detecting and comparing information from two bills, CDL Delivery Order (DO) and Invoice, involves several steps and technologies. Here's a roadmap using various technologies</a:t>
            </a:r>
          </a:p>
        </p:txBody>
      </p:sp>
      <p:sp>
        <p:nvSpPr>
          <p:cNvPr id="61" name="TextBox 24"/>
          <p:cNvSpPr txBox="1"/>
          <p:nvPr/>
        </p:nvSpPr>
        <p:spPr>
          <a:xfrm>
            <a:off x="2484875" y="4352181"/>
            <a:ext cx="1895717" cy="758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Objective: Convert bills to structured data.</a:t>
            </a:r>
          </a:p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Technology: </a:t>
            </a:r>
            <a:r>
              <a:rPr lang="en-US" sz="900">
                <a:solidFill>
                  <a:srgbClr val="000000"/>
                </a:solidFill>
                <a:latin typeface="Inter Bold"/>
              </a:rPr>
              <a:t>Image2Tables</a:t>
            </a:r>
            <a:r>
              <a:rPr lang="en-US" sz="900">
                <a:solidFill>
                  <a:srgbClr val="000000"/>
                </a:solidFill>
                <a:latin typeface="Inter"/>
              </a:rPr>
              <a:t> for tabular data extraction.</a:t>
            </a:r>
          </a:p>
          <a:p>
            <a:pPr>
              <a:lnSpc>
                <a:spcPts val="1260"/>
              </a:lnSpc>
            </a:pPr>
            <a:endParaRPr lang="en-US" sz="9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62" name="TextBox 25"/>
          <p:cNvSpPr txBox="1"/>
          <p:nvPr/>
        </p:nvSpPr>
        <p:spPr>
          <a:xfrm>
            <a:off x="7670151" y="4352181"/>
            <a:ext cx="2239814" cy="1215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Objective: Summarize comparison results.</a:t>
            </a:r>
          </a:p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Action:</a:t>
            </a:r>
          </a:p>
          <a:p>
            <a:pPr marL="388633" lvl="2" indent="-129544">
              <a:lnSpc>
                <a:spcPts val="1260"/>
              </a:lnSpc>
              <a:buFont typeface="Arial"/>
              <a:buChar char="⚬"/>
            </a:pPr>
            <a:r>
              <a:rPr lang="en-US" sz="900">
                <a:solidFill>
                  <a:srgbClr val="000000"/>
                </a:solidFill>
                <a:latin typeface="Inter Bold"/>
              </a:rPr>
              <a:t>Custom Similarity Algorithm</a:t>
            </a:r>
            <a:r>
              <a:rPr lang="en-US" sz="900">
                <a:solidFill>
                  <a:srgbClr val="000000"/>
                </a:solidFill>
                <a:latin typeface="Inter"/>
              </a:rPr>
              <a:t>: Utilize a custom-made similarity algorithm to compare fields of both bills.</a:t>
            </a:r>
          </a:p>
          <a:p>
            <a:pPr>
              <a:lnSpc>
                <a:spcPts val="1260"/>
              </a:lnSpc>
            </a:pPr>
            <a:endParaRPr lang="en-US" sz="9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63" name="TextBox 26"/>
          <p:cNvSpPr txBox="1"/>
          <p:nvPr/>
        </p:nvSpPr>
        <p:spPr>
          <a:xfrm>
            <a:off x="4997642" y="4596865"/>
            <a:ext cx="2492183" cy="1062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 dirty="0">
                <a:solidFill>
                  <a:srgbClr val="000000"/>
                </a:solidFill>
                <a:latin typeface="Inter"/>
              </a:rPr>
              <a:t>Objective: Ensure accuracy by validating and cleaning extracted data.</a:t>
            </a:r>
          </a:p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 dirty="0">
                <a:solidFill>
                  <a:srgbClr val="000000"/>
                </a:solidFill>
                <a:latin typeface="Inter"/>
              </a:rPr>
              <a:t>Techniques:</a:t>
            </a:r>
          </a:p>
          <a:p>
            <a:pPr marL="388633" lvl="2" indent="-129544">
              <a:lnSpc>
                <a:spcPts val="1260"/>
              </a:lnSpc>
              <a:buFont typeface="Arial"/>
              <a:buChar char="⚬"/>
            </a:pPr>
            <a:r>
              <a:rPr lang="en-US" sz="900" dirty="0">
                <a:solidFill>
                  <a:srgbClr val="000000"/>
                </a:solidFill>
                <a:latin typeface="Inter Bold"/>
              </a:rPr>
              <a:t>Regular Expression (Regex): </a:t>
            </a:r>
            <a:r>
              <a:rPr lang="en-US" sz="900" dirty="0">
                <a:solidFill>
                  <a:srgbClr val="000000"/>
                </a:solidFill>
                <a:latin typeface="Inter"/>
              </a:rPr>
              <a:t>Utilize Regex for text correction and pattern identification during data cleaning.</a:t>
            </a:r>
          </a:p>
          <a:p>
            <a:pPr>
              <a:lnSpc>
                <a:spcPts val="1260"/>
              </a:lnSpc>
            </a:pPr>
            <a:endParaRPr lang="en-US" sz="900" dirty="0">
              <a:solidFill>
                <a:srgbClr val="000000"/>
              </a:solidFill>
              <a:latin typeface="Inter"/>
            </a:endParaRPr>
          </a:p>
        </p:txBody>
      </p:sp>
      <p:sp>
        <p:nvSpPr>
          <p:cNvPr id="64" name="TextBox 27"/>
          <p:cNvSpPr txBox="1"/>
          <p:nvPr/>
        </p:nvSpPr>
        <p:spPr>
          <a:xfrm>
            <a:off x="3803614" y="1778103"/>
            <a:ext cx="2127601" cy="1367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Objective: Extract text information from bills.</a:t>
            </a:r>
          </a:p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Research and Library Installation</a:t>
            </a:r>
          </a:p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Technologies:</a:t>
            </a:r>
          </a:p>
          <a:p>
            <a:pPr marL="388633" lvl="2" indent="-129544">
              <a:lnSpc>
                <a:spcPts val="1260"/>
              </a:lnSpc>
              <a:buFont typeface="Arial"/>
              <a:buChar char="⚬"/>
            </a:pPr>
            <a:r>
              <a:rPr lang="en-US" sz="900">
                <a:solidFill>
                  <a:srgbClr val="000000"/>
                </a:solidFill>
                <a:latin typeface="Inter Bold"/>
              </a:rPr>
              <a:t>EasyOCR</a:t>
            </a:r>
            <a:r>
              <a:rPr lang="en-US" sz="900">
                <a:solidFill>
                  <a:srgbClr val="000000"/>
                </a:solidFill>
                <a:latin typeface="Inter"/>
              </a:rPr>
              <a:t> for general text extraction.</a:t>
            </a:r>
          </a:p>
          <a:p>
            <a:pPr marL="388633" lvl="2" indent="-129544">
              <a:lnSpc>
                <a:spcPts val="1260"/>
              </a:lnSpc>
              <a:buFont typeface="Arial"/>
              <a:buChar char="⚬"/>
            </a:pPr>
            <a:r>
              <a:rPr lang="en-US" sz="900">
                <a:solidFill>
                  <a:srgbClr val="000000"/>
                </a:solidFill>
                <a:latin typeface="Inter Bold"/>
              </a:rPr>
              <a:t>Pytesserac</a:t>
            </a:r>
            <a:r>
              <a:rPr lang="en-US" sz="900">
                <a:solidFill>
                  <a:srgbClr val="000000"/>
                </a:solidFill>
                <a:latin typeface="Inter"/>
              </a:rPr>
              <a:t>t for additional OCR capabilities.</a:t>
            </a:r>
          </a:p>
          <a:p>
            <a:pPr>
              <a:lnSpc>
                <a:spcPts val="1260"/>
              </a:lnSpc>
            </a:pPr>
            <a:endParaRPr lang="en-US" sz="9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65" name="TextBox 28"/>
          <p:cNvSpPr txBox="1"/>
          <p:nvPr/>
        </p:nvSpPr>
        <p:spPr>
          <a:xfrm>
            <a:off x="6427382" y="1651424"/>
            <a:ext cx="1791271" cy="758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6" lvl="1" indent="-97158">
              <a:lnSpc>
                <a:spcPts val="1260"/>
              </a:lnSpc>
              <a:buFont typeface="Arial"/>
              <a:buChar char="•"/>
            </a:pPr>
            <a:r>
              <a:rPr lang="en-US" sz="900">
                <a:solidFill>
                  <a:srgbClr val="000000"/>
                </a:solidFill>
                <a:latin typeface="Inter"/>
              </a:rPr>
              <a:t>Technology: </a:t>
            </a:r>
            <a:r>
              <a:rPr lang="en-US" sz="900">
                <a:solidFill>
                  <a:srgbClr val="000000"/>
                </a:solidFill>
                <a:latin typeface="Inter Bold"/>
              </a:rPr>
              <a:t>Azure Computer Vision </a:t>
            </a:r>
            <a:r>
              <a:rPr lang="en-US" sz="900">
                <a:solidFill>
                  <a:srgbClr val="000000"/>
                </a:solidFill>
                <a:latin typeface="Inter"/>
              </a:rPr>
              <a:t>for image analysis and feature extraction.</a:t>
            </a:r>
          </a:p>
          <a:p>
            <a:pPr>
              <a:lnSpc>
                <a:spcPts val="1260"/>
              </a:lnSpc>
            </a:pPr>
            <a:endParaRPr lang="en-US" sz="900">
              <a:solidFill>
                <a:srgbClr val="000000"/>
              </a:solidFill>
              <a:latin typeface="Inter"/>
            </a:endParaRPr>
          </a:p>
        </p:txBody>
      </p:sp>
      <p:sp>
        <p:nvSpPr>
          <p:cNvPr id="66" name="TextBox 29"/>
          <p:cNvSpPr txBox="1"/>
          <p:nvPr/>
        </p:nvSpPr>
        <p:spPr>
          <a:xfrm>
            <a:off x="2484875" y="4096486"/>
            <a:ext cx="1791271" cy="224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20"/>
              </a:lnSpc>
            </a:pPr>
            <a:r>
              <a:rPr lang="en-US" sz="1300">
                <a:solidFill>
                  <a:srgbClr val="5DB3B4"/>
                </a:solidFill>
                <a:latin typeface="Inter Bold"/>
              </a:rPr>
              <a:t>IMAGE PROCESSING</a:t>
            </a:r>
          </a:p>
        </p:txBody>
      </p:sp>
      <p:sp>
        <p:nvSpPr>
          <p:cNvPr id="67" name="TextBox 30"/>
          <p:cNvSpPr txBox="1"/>
          <p:nvPr/>
        </p:nvSpPr>
        <p:spPr>
          <a:xfrm>
            <a:off x="2558148" y="3075949"/>
            <a:ext cx="753046" cy="17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FFFFFF"/>
                </a:solidFill>
                <a:latin typeface="Inter Bold"/>
              </a:rPr>
              <a:t>2-3 DAYS</a:t>
            </a:r>
          </a:p>
        </p:txBody>
      </p:sp>
      <p:sp>
        <p:nvSpPr>
          <p:cNvPr id="68" name="TextBox 31"/>
          <p:cNvSpPr txBox="1"/>
          <p:nvPr/>
        </p:nvSpPr>
        <p:spPr>
          <a:xfrm>
            <a:off x="5146321" y="3035254"/>
            <a:ext cx="753046" cy="17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FFFFFF"/>
                </a:solidFill>
                <a:latin typeface="Inter Bold"/>
              </a:rPr>
              <a:t>1-2 DAYS</a:t>
            </a:r>
          </a:p>
        </p:txBody>
      </p:sp>
      <p:sp>
        <p:nvSpPr>
          <p:cNvPr id="69" name="TextBox 32"/>
          <p:cNvSpPr txBox="1"/>
          <p:nvPr/>
        </p:nvSpPr>
        <p:spPr>
          <a:xfrm>
            <a:off x="7739467" y="3035254"/>
            <a:ext cx="753046" cy="17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FFFFFF"/>
                </a:solidFill>
                <a:latin typeface="Inter Bold"/>
              </a:rPr>
              <a:t>2-3 DAYS</a:t>
            </a:r>
          </a:p>
        </p:txBody>
      </p:sp>
      <p:sp>
        <p:nvSpPr>
          <p:cNvPr id="70" name="TextBox 33"/>
          <p:cNvSpPr txBox="1"/>
          <p:nvPr/>
        </p:nvSpPr>
        <p:spPr>
          <a:xfrm>
            <a:off x="3861340" y="3374876"/>
            <a:ext cx="753046" cy="17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FFFFFF"/>
                </a:solidFill>
                <a:latin typeface="Inter"/>
              </a:rPr>
              <a:t>25-30 DAYS</a:t>
            </a:r>
          </a:p>
        </p:txBody>
      </p:sp>
      <p:sp>
        <p:nvSpPr>
          <p:cNvPr id="71" name="TextBox 34"/>
          <p:cNvSpPr txBox="1"/>
          <p:nvPr/>
        </p:nvSpPr>
        <p:spPr>
          <a:xfrm>
            <a:off x="6431303" y="3414688"/>
            <a:ext cx="753046" cy="17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FFFFFF"/>
                </a:solidFill>
                <a:latin typeface="Inter"/>
              </a:rPr>
              <a:t>1-2 DAYS</a:t>
            </a:r>
          </a:p>
        </p:txBody>
      </p:sp>
      <p:sp>
        <p:nvSpPr>
          <p:cNvPr id="72" name="TextBox 35"/>
          <p:cNvSpPr txBox="1"/>
          <p:nvPr/>
        </p:nvSpPr>
        <p:spPr>
          <a:xfrm>
            <a:off x="7670151" y="4096486"/>
            <a:ext cx="2160856" cy="224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20"/>
              </a:lnSpc>
            </a:pPr>
            <a:r>
              <a:rPr lang="en-US" sz="1300">
                <a:solidFill>
                  <a:srgbClr val="E78689"/>
                </a:solidFill>
                <a:latin typeface="Inter Bold"/>
              </a:rPr>
              <a:t>ANALYTICAL SYNTHESIS</a:t>
            </a:r>
          </a:p>
        </p:txBody>
      </p:sp>
      <p:sp>
        <p:nvSpPr>
          <p:cNvPr id="73" name="TextBox 36"/>
          <p:cNvSpPr txBox="1"/>
          <p:nvPr/>
        </p:nvSpPr>
        <p:spPr>
          <a:xfrm>
            <a:off x="5100187" y="4096486"/>
            <a:ext cx="2118055" cy="452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20"/>
              </a:lnSpc>
            </a:pPr>
            <a:r>
              <a:rPr lang="en-US" sz="1300">
                <a:solidFill>
                  <a:srgbClr val="DBA4B8"/>
                </a:solidFill>
                <a:latin typeface="Inter Bold"/>
              </a:rPr>
              <a:t>DATA VALIDATION AND CLEANING</a:t>
            </a:r>
          </a:p>
        </p:txBody>
      </p:sp>
      <p:sp>
        <p:nvSpPr>
          <p:cNvPr id="74" name="TextBox 37"/>
          <p:cNvSpPr txBox="1"/>
          <p:nvPr/>
        </p:nvSpPr>
        <p:spPr>
          <a:xfrm>
            <a:off x="3803614" y="1468223"/>
            <a:ext cx="1791271" cy="224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20"/>
              </a:lnSpc>
            </a:pPr>
            <a:r>
              <a:rPr lang="en-US" sz="1300">
                <a:solidFill>
                  <a:srgbClr val="8A6F9B"/>
                </a:solidFill>
                <a:latin typeface="Inter Bold"/>
              </a:rPr>
              <a:t>TEXT EXTRACTION</a:t>
            </a:r>
          </a:p>
        </p:txBody>
      </p:sp>
      <p:sp>
        <p:nvSpPr>
          <p:cNvPr id="75" name="TextBox 38"/>
          <p:cNvSpPr txBox="1"/>
          <p:nvPr/>
        </p:nvSpPr>
        <p:spPr>
          <a:xfrm>
            <a:off x="6427382" y="1395729"/>
            <a:ext cx="2134447" cy="224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20"/>
              </a:lnSpc>
            </a:pPr>
            <a:r>
              <a:rPr lang="en-US" sz="1300" dirty="0">
                <a:solidFill>
                  <a:srgbClr val="EAAC8B"/>
                </a:solidFill>
                <a:latin typeface="Inter Bold"/>
              </a:rPr>
              <a:t>ADVANCE ANALYSIS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rrow: Right 27">
            <a:extLst>
              <a:ext uri="{FF2B5EF4-FFF2-40B4-BE49-F238E27FC236}">
                <a16:creationId xmlns:a16="http://schemas.microsoft.com/office/drawing/2014/main" id="{5CC76665-53AB-55AA-E1FF-BE4BFE84712F}"/>
              </a:ext>
            </a:extLst>
          </p:cNvPr>
          <p:cNvSpPr/>
          <p:nvPr/>
        </p:nvSpPr>
        <p:spPr>
          <a:xfrm>
            <a:off x="4959626" y="953857"/>
            <a:ext cx="1888434" cy="4953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300" dirty="0"/>
              <a:t>Image2table output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2CD28A-B8E2-B756-ADED-9F2D6B090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76" y="168965"/>
            <a:ext cx="4368249" cy="5667169"/>
          </a:xfrm>
          <a:prstGeom prst="rect">
            <a:avLst/>
          </a:prstGeom>
          <a:ln w="28575">
            <a:solidFill>
              <a:srgbClr val="002060"/>
            </a:solidFill>
          </a:ln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8C861F3C-6474-2616-F574-42B21A53A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061" y="0"/>
            <a:ext cx="3139422" cy="3648329"/>
          </a:xfrm>
          <a:prstGeom prst="rect">
            <a:avLst/>
          </a:prstGeom>
          <a:noFill/>
          <a:ln w="28575">
            <a:solidFill>
              <a:srgbClr val="00206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48B6BE4A-24C6-9B78-E29A-CF3AC4AFDB1B}"/>
              </a:ext>
            </a:extLst>
          </p:cNvPr>
          <p:cNvSpPr/>
          <p:nvPr/>
        </p:nvSpPr>
        <p:spPr>
          <a:xfrm>
            <a:off x="4959626" y="4412974"/>
            <a:ext cx="1835428" cy="4953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300" dirty="0">
                <a:latin typeface="Arial" panose="020B0604020202020204" pitchFamily="34" charset="0"/>
                <a:cs typeface="Arial" panose="020B0604020202020204" pitchFamily="34" charset="0"/>
              </a:rPr>
              <a:t>Drawbacks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685B38-5970-3392-1095-C153E8490250}"/>
              </a:ext>
            </a:extLst>
          </p:cNvPr>
          <p:cNvSpPr/>
          <p:nvPr/>
        </p:nvSpPr>
        <p:spPr>
          <a:xfrm>
            <a:off x="6795054" y="3830738"/>
            <a:ext cx="5271050" cy="215519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1. </a:t>
            </a:r>
            <a:r>
              <a:rPr lang="en-US" b="1" dirty="0"/>
              <a:t>Table Detection Limitation:</a:t>
            </a:r>
            <a:r>
              <a:rPr lang="en-US" dirty="0"/>
              <a:t>- Unable to detect anything which is not in table format.</a:t>
            </a:r>
          </a:p>
          <a:p>
            <a:r>
              <a:rPr lang="en-US" dirty="0"/>
              <a:t>2. </a:t>
            </a:r>
            <a:r>
              <a:rPr lang="en-US" b="1" dirty="0"/>
              <a:t>Text Recognition Challenges</a:t>
            </a:r>
            <a:r>
              <a:rPr lang="en-US" dirty="0"/>
              <a:t>- Doesn’t properly differentiate between alpha-numeric texts.</a:t>
            </a:r>
          </a:p>
          <a:p>
            <a:r>
              <a:rPr lang="en-US" dirty="0"/>
              <a:t>Ineffective differentiation of alpha-numeric texts.</a:t>
            </a:r>
          </a:p>
          <a:p>
            <a:r>
              <a:rPr lang="en-US" b="1" dirty="0"/>
              <a:t>3. Image Format Compatibility Issue:</a:t>
            </a:r>
            <a:r>
              <a:rPr lang="en-US" dirty="0"/>
              <a:t> - Cannot support various image format types.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7879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rrow: Right 15">
            <a:extLst>
              <a:ext uri="{FF2B5EF4-FFF2-40B4-BE49-F238E27FC236}">
                <a16:creationId xmlns:a16="http://schemas.microsoft.com/office/drawing/2014/main" id="{99353168-C88D-1948-8791-6C025D8140AC}"/>
              </a:ext>
            </a:extLst>
          </p:cNvPr>
          <p:cNvSpPr/>
          <p:nvPr/>
        </p:nvSpPr>
        <p:spPr>
          <a:xfrm>
            <a:off x="4831600" y="3755006"/>
            <a:ext cx="1512051" cy="7784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300" dirty="0">
                <a:latin typeface="Arial" panose="020B0604020202020204" pitchFamily="34" charset="0"/>
                <a:cs typeface="Arial" panose="020B0604020202020204" pitchFamily="34" charset="0"/>
              </a:rPr>
              <a:t>Drawbacks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FB179E-5F58-389C-EC2F-5C7B74AF7274}"/>
              </a:ext>
            </a:extLst>
          </p:cNvPr>
          <p:cNvSpPr/>
          <p:nvPr/>
        </p:nvSpPr>
        <p:spPr>
          <a:xfrm>
            <a:off x="6361469" y="3455456"/>
            <a:ext cx="5775956" cy="2263098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Clr>
                <a:schemeClr val="tx1"/>
              </a:buClr>
              <a:buAutoNum type="arabicPeriod"/>
            </a:pPr>
            <a:r>
              <a:rPr lang="en-US" sz="1700" b="1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 Recognition Limitations:</a:t>
            </a:r>
            <a:r>
              <a:rPr lang="en-US" sz="17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Unable to capture alpha-numeric texts.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Ambiguity in discerning similar-looking words.</a:t>
            </a: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Inadequate differentiation between capital and small letters.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700" b="1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Customization and Fine-Tuning Challenges:-</a:t>
            </a:r>
            <a:endParaRPr lang="en-US" sz="1700" b="0" i="0" dirty="0">
              <a:solidFill>
                <a:srgbClr val="37415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EasyOCR lacks extensive customization and fine-tuning capabilities.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687E846-DE69-DBB4-1A60-E09E6990B41E}"/>
              </a:ext>
            </a:extLst>
          </p:cNvPr>
          <p:cNvGrpSpPr/>
          <p:nvPr/>
        </p:nvGrpSpPr>
        <p:grpSpPr>
          <a:xfrm>
            <a:off x="426050" y="232741"/>
            <a:ext cx="5917600" cy="5485813"/>
            <a:chOff x="426050" y="232741"/>
            <a:chExt cx="5917600" cy="5485813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FCF3561A-95DA-A001-41E1-FAABC10C639E}"/>
                </a:ext>
              </a:extLst>
            </p:cNvPr>
            <p:cNvSpPr/>
            <p:nvPr/>
          </p:nvSpPr>
          <p:spPr>
            <a:xfrm>
              <a:off x="4810093" y="1546139"/>
              <a:ext cx="1533557" cy="77842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1300" dirty="0">
                  <a:latin typeface="Arial" panose="020B0604020202020204" pitchFamily="34" charset="0"/>
                  <a:cs typeface="Arial" panose="020B0604020202020204" pitchFamily="34" charset="0"/>
                </a:rPr>
                <a:t>Easyocr output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3581D9F-BBC7-BE05-B8F9-0DB7641AA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050" y="232741"/>
              <a:ext cx="4405550" cy="5485813"/>
            </a:xfrm>
            <a:prstGeom prst="rect">
              <a:avLst/>
            </a:prstGeom>
            <a:ln w="38100">
              <a:solidFill>
                <a:srgbClr val="002060"/>
              </a:solidFill>
            </a:ln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27601A6-530F-9E5E-6648-613196BA6FB9}"/>
              </a:ext>
            </a:extLst>
          </p:cNvPr>
          <p:cNvSpPr/>
          <p:nvPr/>
        </p:nvSpPr>
        <p:spPr>
          <a:xfrm>
            <a:off x="6343650" y="885533"/>
            <a:ext cx="5793774" cy="2099640"/>
          </a:xfrm>
          <a:prstGeom prst="rect">
            <a:avLst/>
          </a:prstGeom>
          <a:ln w="1905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21 KHANNA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MUfLDING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_ IST FL @UR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NciM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SAES FC FIFE ROAD NGAR ROAL HCTFI KURI A( WCST).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TiMaai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400 070 NO 10528 FUH 70 DATE 31712/2005 Res 9892388371iob Fe 3650 PARTICULAAS OTY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RaTE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VAT 7R0o5z571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SAriSVNG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TV 21016 (157) 817/.a 42-60 8177-78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Chasis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Nos Go63zayA0ij88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Poyment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Detail5 CSRT010SOS 1050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Sofizzoos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00q 0o </a:t>
            </a:r>
            <a:r>
              <a:rPr lang="en-IN" sz="1700" dirty="0" err="1">
                <a:latin typeface="Arial" panose="020B0604020202020204" pitchFamily="34" charset="0"/>
                <a:cs typeface="Arial" panose="020B0604020202020204" pitchFamily="34" charset="0"/>
              </a:rPr>
              <a:t>RCUDi</a:t>
            </a:r>
            <a:r>
              <a:rPr lang="en-IN" sz="1700" dirty="0">
                <a:latin typeface="Arial" panose="020B0604020202020204" pitchFamily="34" charset="0"/>
                <a:cs typeface="Arial" panose="020B0604020202020204" pitchFamily="34" charset="0"/>
              </a:rPr>
              <a:t> CASH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3FD0E6-87B2-4966-DBF1-7722C882B4AA}"/>
              </a:ext>
            </a:extLst>
          </p:cNvPr>
          <p:cNvSpPr/>
          <p:nvPr/>
        </p:nvSpPr>
        <p:spPr>
          <a:xfrm>
            <a:off x="6420464" y="1014846"/>
            <a:ext cx="3165987" cy="2535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FE94EE-2D8A-F947-9DFC-D02CD1FBE7B2}"/>
              </a:ext>
            </a:extLst>
          </p:cNvPr>
          <p:cNvSpPr/>
          <p:nvPr/>
        </p:nvSpPr>
        <p:spPr>
          <a:xfrm>
            <a:off x="7251291" y="2298597"/>
            <a:ext cx="2728452" cy="2535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FD661E-1F07-6801-72CA-449A3EA61405}"/>
              </a:ext>
            </a:extLst>
          </p:cNvPr>
          <p:cNvSpPr/>
          <p:nvPr/>
        </p:nvSpPr>
        <p:spPr>
          <a:xfrm>
            <a:off x="10887384" y="2305216"/>
            <a:ext cx="763842" cy="2535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F353D9-82C4-2055-DFDF-3F74C3DFE3A1}"/>
              </a:ext>
            </a:extLst>
          </p:cNvPr>
          <p:cNvSpPr/>
          <p:nvPr/>
        </p:nvSpPr>
        <p:spPr>
          <a:xfrm>
            <a:off x="6420463" y="2048920"/>
            <a:ext cx="3283975" cy="2496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8F956A-1A25-C83E-13DF-F8D9D67E5B37}"/>
              </a:ext>
            </a:extLst>
          </p:cNvPr>
          <p:cNvSpPr/>
          <p:nvPr/>
        </p:nvSpPr>
        <p:spPr>
          <a:xfrm>
            <a:off x="6361469" y="2617666"/>
            <a:ext cx="5289757" cy="18412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A3B9D4-E7D7-720B-EF90-A1E19A574988}"/>
              </a:ext>
            </a:extLst>
          </p:cNvPr>
          <p:cNvSpPr/>
          <p:nvPr/>
        </p:nvSpPr>
        <p:spPr>
          <a:xfrm>
            <a:off x="854765" y="1441173"/>
            <a:ext cx="1888435" cy="1719469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341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D2E12-BC2C-AE23-326A-61FEBB43E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F684F5-161D-3F1F-52B5-50928DF41B10}"/>
              </a:ext>
            </a:extLst>
          </p:cNvPr>
          <p:cNvSpPr txBox="1"/>
          <p:nvPr/>
        </p:nvSpPr>
        <p:spPr>
          <a:xfrm>
            <a:off x="607142" y="312174"/>
            <a:ext cx="111129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b="1" dirty="0">
                <a:solidFill>
                  <a:srgbClr val="154685"/>
                </a:solidFill>
              </a:rPr>
              <a:t>DO Reading Using PYTESSERACT – Sample 12</a:t>
            </a:r>
            <a:endParaRPr lang="en-GB" b="1" dirty="0">
              <a:solidFill>
                <a:srgbClr val="154685"/>
              </a:solidFill>
              <a:ea typeface="Calibri"/>
              <a:cs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C95F911-AD4D-2D53-4388-C613E06E2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830075"/>
              </p:ext>
            </p:extLst>
          </p:nvPr>
        </p:nvGraphicFramePr>
        <p:xfrm>
          <a:off x="4633452" y="2445774"/>
          <a:ext cx="6943168" cy="20765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397">
                  <a:extLst>
                    <a:ext uri="{9D8B030D-6E8A-4147-A177-3AD203B41FA5}">
                      <a16:colId xmlns:a16="http://schemas.microsoft.com/office/drawing/2014/main" val="4158360139"/>
                    </a:ext>
                  </a:extLst>
                </a:gridCol>
                <a:gridCol w="556381">
                  <a:extLst>
                    <a:ext uri="{9D8B030D-6E8A-4147-A177-3AD203B41FA5}">
                      <a16:colId xmlns:a16="http://schemas.microsoft.com/office/drawing/2014/main" val="1559109712"/>
                    </a:ext>
                  </a:extLst>
                </a:gridCol>
                <a:gridCol w="595514">
                  <a:extLst>
                    <a:ext uri="{9D8B030D-6E8A-4147-A177-3AD203B41FA5}">
                      <a16:colId xmlns:a16="http://schemas.microsoft.com/office/drawing/2014/main" val="3179832993"/>
                    </a:ext>
                  </a:extLst>
                </a:gridCol>
                <a:gridCol w="783845">
                  <a:extLst>
                    <a:ext uri="{9D8B030D-6E8A-4147-A177-3AD203B41FA5}">
                      <a16:colId xmlns:a16="http://schemas.microsoft.com/office/drawing/2014/main" val="3913729984"/>
                    </a:ext>
                  </a:extLst>
                </a:gridCol>
                <a:gridCol w="988778">
                  <a:extLst>
                    <a:ext uri="{9D8B030D-6E8A-4147-A177-3AD203B41FA5}">
                      <a16:colId xmlns:a16="http://schemas.microsoft.com/office/drawing/2014/main" val="1961656837"/>
                    </a:ext>
                  </a:extLst>
                </a:gridCol>
                <a:gridCol w="726729">
                  <a:extLst>
                    <a:ext uri="{9D8B030D-6E8A-4147-A177-3AD203B41FA5}">
                      <a16:colId xmlns:a16="http://schemas.microsoft.com/office/drawing/2014/main" val="4266251612"/>
                    </a:ext>
                  </a:extLst>
                </a:gridCol>
                <a:gridCol w="556381">
                  <a:extLst>
                    <a:ext uri="{9D8B030D-6E8A-4147-A177-3AD203B41FA5}">
                      <a16:colId xmlns:a16="http://schemas.microsoft.com/office/drawing/2014/main" val="1730988916"/>
                    </a:ext>
                  </a:extLst>
                </a:gridCol>
                <a:gridCol w="556381">
                  <a:extLst>
                    <a:ext uri="{9D8B030D-6E8A-4147-A177-3AD203B41FA5}">
                      <a16:colId xmlns:a16="http://schemas.microsoft.com/office/drawing/2014/main" val="3875012915"/>
                    </a:ext>
                  </a:extLst>
                </a:gridCol>
                <a:gridCol w="556381">
                  <a:extLst>
                    <a:ext uri="{9D8B030D-6E8A-4147-A177-3AD203B41FA5}">
                      <a16:colId xmlns:a16="http://schemas.microsoft.com/office/drawing/2014/main" val="3611085292"/>
                    </a:ext>
                  </a:extLst>
                </a:gridCol>
                <a:gridCol w="556381">
                  <a:extLst>
                    <a:ext uri="{9D8B030D-6E8A-4147-A177-3AD203B41FA5}">
                      <a16:colId xmlns:a16="http://schemas.microsoft.com/office/drawing/2014/main" val="1337992582"/>
                    </a:ext>
                  </a:extLst>
                </a:gridCol>
              </a:tblGrid>
              <a:tr h="275993"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6473400"/>
                  </a:ext>
                </a:extLst>
              </a:tr>
              <a:tr h="37199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Customer Address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Customer Name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DO Date and Time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DO ID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Login Date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PIN code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RO Code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State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Store Address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b="1">
                          <a:effectLst/>
                          <a:latin typeface="Helvetica Neue"/>
                        </a:rPr>
                        <a:t>Store Name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094580"/>
                  </a:ext>
                </a:extLst>
              </a:tr>
              <a:tr h="11039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_CO a </a:t>
                      </a:r>
                      <a:r>
                        <a:rPr lang="en-GB" sz="900" err="1">
                          <a:effectLst/>
                          <a:latin typeface="Helvetica Neue"/>
                        </a:rPr>
                        <a:t>a</a:t>
                      </a:r>
                      <a:r>
                        <a:rPr lang="en-GB" sz="900">
                          <a:effectLst/>
                          <a:latin typeface="Helvetica Neue"/>
                        </a:rPr>
                        <a:t> </a:t>
                      </a:r>
                      <a:r>
                        <a:rPr lang="en-GB" sz="900" err="1">
                          <a:effectLst/>
                          <a:latin typeface="Helvetica Neue"/>
                        </a:rPr>
                        <a:t>aaa</a:t>
                      </a:r>
                      <a:r>
                        <a:rPr lang="en-GB" sz="900">
                          <a:effectLst/>
                          <a:latin typeface="Helvetica Neue"/>
                        </a:rPr>
                        <a:t> a </a:t>
                      </a:r>
                      <a:r>
                        <a:rPr lang="en-GB" sz="900" err="1">
                          <a:effectLst/>
                          <a:latin typeface="Helvetica Neue"/>
                        </a:rPr>
                        <a:t>aaaa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RANJIT PRASAD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None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21842A017332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6/8/2023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800003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CHBLTO8761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BIHAR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>
                          <a:effectLst/>
                          <a:latin typeface="Helvetica Neue"/>
                        </a:rPr>
                        <a:t>MY JIO STORE HOLDING NO 1150 772 BIJAY BHAWAN ...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900" dirty="0">
                          <a:effectLst/>
                          <a:latin typeface="Helvetica Neue"/>
                        </a:rPr>
                        <a:t>None</a:t>
                      </a:r>
                    </a:p>
                  </a:txBody>
                  <a:tcPr marL="9525" marR="9525" marT="9525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203658"/>
                  </a:ext>
                </a:extLst>
              </a:tr>
              <a:tr h="275993"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1611957"/>
                  </a:ext>
                </a:extLst>
              </a:tr>
            </a:tbl>
          </a:graphicData>
        </a:graphic>
      </p:graphicFrame>
      <p:pic>
        <p:nvPicPr>
          <p:cNvPr id="7" name="Picture 6" descr="A close-up of a document&#10;&#10;Description automatically generated">
            <a:extLst>
              <a:ext uri="{FF2B5EF4-FFF2-40B4-BE49-F238E27FC236}">
                <a16:creationId xmlns:a16="http://schemas.microsoft.com/office/drawing/2014/main" id="{3EF3DE20-7137-8FB8-6272-091C9385C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01" y="1142389"/>
            <a:ext cx="3763302" cy="498741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6AE76F-94BF-8944-87B9-69A6DC9FC717}"/>
              </a:ext>
            </a:extLst>
          </p:cNvPr>
          <p:cNvSpPr/>
          <p:nvPr/>
        </p:nvSpPr>
        <p:spPr>
          <a:xfrm>
            <a:off x="1118419" y="553064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INPUT</a:t>
            </a:r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E15E0AA-E5B1-1069-C571-6DB7C9545136}"/>
              </a:ext>
            </a:extLst>
          </p:cNvPr>
          <p:cNvSpPr/>
          <p:nvPr/>
        </p:nvSpPr>
        <p:spPr>
          <a:xfrm>
            <a:off x="6593757" y="1714499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PYTESSERACT OUTPUT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95C749-ECF9-51F9-FB3A-61E38C239824}"/>
              </a:ext>
            </a:extLst>
          </p:cNvPr>
          <p:cNvSpPr/>
          <p:nvPr/>
        </p:nvSpPr>
        <p:spPr>
          <a:xfrm>
            <a:off x="808710" y="1606857"/>
            <a:ext cx="1798664" cy="1074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E1959A-7039-4757-33FA-CECDE25AE63B}"/>
              </a:ext>
            </a:extLst>
          </p:cNvPr>
          <p:cNvSpPr/>
          <p:nvPr/>
        </p:nvSpPr>
        <p:spPr>
          <a:xfrm>
            <a:off x="834540" y="1934044"/>
            <a:ext cx="1932121" cy="3269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4B257C-1E44-F698-4306-D4407D943F84}"/>
              </a:ext>
            </a:extLst>
          </p:cNvPr>
          <p:cNvSpPr/>
          <p:nvPr/>
        </p:nvSpPr>
        <p:spPr>
          <a:xfrm>
            <a:off x="2638370" y="1499229"/>
            <a:ext cx="1798664" cy="1074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2C6DD6-577E-6252-4CDC-7BE2987EA7A8}"/>
              </a:ext>
            </a:extLst>
          </p:cNvPr>
          <p:cNvSpPr/>
          <p:nvPr/>
        </p:nvSpPr>
        <p:spPr>
          <a:xfrm>
            <a:off x="834539" y="3621635"/>
            <a:ext cx="1798664" cy="1074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EA03BD-B98F-077C-48DD-8FE31435F084}"/>
              </a:ext>
            </a:extLst>
          </p:cNvPr>
          <p:cNvSpPr/>
          <p:nvPr/>
        </p:nvSpPr>
        <p:spPr>
          <a:xfrm>
            <a:off x="821623" y="3406380"/>
            <a:ext cx="1798664" cy="1074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22D90E-F07C-7E87-8260-EC19B19CAD6C}"/>
              </a:ext>
            </a:extLst>
          </p:cNvPr>
          <p:cNvSpPr/>
          <p:nvPr/>
        </p:nvSpPr>
        <p:spPr>
          <a:xfrm>
            <a:off x="821622" y="2584108"/>
            <a:ext cx="1798664" cy="1074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85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ocument with text and numbers&#10;&#10;Description automatically generated">
            <a:extLst>
              <a:ext uri="{FF2B5EF4-FFF2-40B4-BE49-F238E27FC236}">
                <a16:creationId xmlns:a16="http://schemas.microsoft.com/office/drawing/2014/main" id="{6084866F-D4FA-EBF3-D9AE-3741C78EA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69" y="1096338"/>
            <a:ext cx="4159858" cy="473948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05751E01-5645-CD12-7B8B-D6E8A4937F9D}"/>
              </a:ext>
            </a:extLst>
          </p:cNvPr>
          <p:cNvSpPr txBox="1"/>
          <p:nvPr/>
        </p:nvSpPr>
        <p:spPr>
          <a:xfrm>
            <a:off x="5733281" y="1203521"/>
            <a:ext cx="5233720" cy="246221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Merchant Name RELIANCE DIGITAL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Deder name JO DIGITAL STORE-COURT MORE|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 err="1"/>
              <a:t>Deeler</a:t>
            </a:r>
            <a:r>
              <a:rPr lang="en-US" sz="1400" dirty="0"/>
              <a:t> Address MY 410 STORE SHOPNOTS1 BURNFUR RD COURT MORE ASANSDL 713904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Invoice Number 781928223072043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Invoice Date 02-08-2023,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Customer Name MD DANISH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Customer </a:t>
            </a:r>
            <a:r>
              <a:rPr lang="en-US" sz="1400" dirty="0" err="1"/>
              <a:t>Adkrese</a:t>
            </a:r>
            <a:r>
              <a:rPr lang="en-US" sz="1400" dirty="0"/>
              <a:t> </a:t>
            </a:r>
            <a:r>
              <a:rPr lang="en-US" sz="1400" dirty="0" err="1"/>
              <a:t>JnnniAZAD</a:t>
            </a:r>
            <a:r>
              <a:rPr lang="en-US" sz="1400" dirty="0"/>
              <a:t> NAGARKULTI M CORPBARDDHAMAN ASANSOL KULTLASANSOL,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Delivery Address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 err="1"/>
              <a:t>boID</a:t>
            </a:r>
            <a:r>
              <a:rPr lang="en-US" sz="1400" dirty="0"/>
              <a:t> 21714A008012</a:t>
            </a:r>
            <a:endParaRPr lang="en-US" sz="1400" dirty="0">
              <a:ea typeface="Calibri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C7DCCD-BA3A-5F38-F5F3-02DF23FB7E6B}"/>
              </a:ext>
            </a:extLst>
          </p:cNvPr>
          <p:cNvSpPr/>
          <p:nvPr/>
        </p:nvSpPr>
        <p:spPr>
          <a:xfrm flipV="1">
            <a:off x="5802642" y="1439995"/>
            <a:ext cx="485469" cy="2089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6E3865-A6E3-9484-5591-EE3B54004BC4}"/>
              </a:ext>
            </a:extLst>
          </p:cNvPr>
          <p:cNvSpPr/>
          <p:nvPr/>
        </p:nvSpPr>
        <p:spPr>
          <a:xfrm>
            <a:off x="6540062" y="2678811"/>
            <a:ext cx="632952" cy="2212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A8705E-B624-B355-3908-54538DFE4EFB}"/>
              </a:ext>
            </a:extLst>
          </p:cNvPr>
          <p:cNvSpPr/>
          <p:nvPr/>
        </p:nvSpPr>
        <p:spPr>
          <a:xfrm>
            <a:off x="5802643" y="3403372"/>
            <a:ext cx="1631828" cy="2089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752DB01-9CDE-F7D7-EF4A-93EA1AF5D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93958"/>
              </p:ext>
            </p:extLst>
          </p:nvPr>
        </p:nvGraphicFramePr>
        <p:xfrm>
          <a:off x="5202161" y="3891385"/>
          <a:ext cx="6543675" cy="1857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75">
                  <a:extLst>
                    <a:ext uri="{9D8B030D-6E8A-4147-A177-3AD203B41FA5}">
                      <a16:colId xmlns:a16="http://schemas.microsoft.com/office/drawing/2014/main" val="118300425"/>
                    </a:ext>
                  </a:extLst>
                </a:gridCol>
                <a:gridCol w="638175">
                  <a:extLst>
                    <a:ext uri="{9D8B030D-6E8A-4147-A177-3AD203B41FA5}">
                      <a16:colId xmlns:a16="http://schemas.microsoft.com/office/drawing/2014/main" val="3733151911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087028161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871704756"/>
                    </a:ext>
                  </a:extLst>
                </a:gridCol>
                <a:gridCol w="495300">
                  <a:extLst>
                    <a:ext uri="{9D8B030D-6E8A-4147-A177-3AD203B41FA5}">
                      <a16:colId xmlns:a16="http://schemas.microsoft.com/office/drawing/2014/main" val="2534681609"/>
                    </a:ext>
                  </a:extLst>
                </a:gridCol>
                <a:gridCol w="752475">
                  <a:extLst>
                    <a:ext uri="{9D8B030D-6E8A-4147-A177-3AD203B41FA5}">
                      <a16:colId xmlns:a16="http://schemas.microsoft.com/office/drawing/2014/main" val="1499968685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1727407608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1791296353"/>
                    </a:ext>
                  </a:extLst>
                </a:gridCol>
                <a:gridCol w="476250">
                  <a:extLst>
                    <a:ext uri="{9D8B030D-6E8A-4147-A177-3AD203B41FA5}">
                      <a16:colId xmlns:a16="http://schemas.microsoft.com/office/drawing/2014/main" val="1641906627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 b="1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5314980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Customer Address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Customer Name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DO ID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Dealer Address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Dealer Name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Invoice Date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Invoice Number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Merchant Name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 b="1">
                          <a:effectLst/>
                          <a:latin typeface="Helvetica Neue"/>
                        </a:rPr>
                        <a:t>Total Amount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0421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None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MD DANISH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21714A008012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MY 410 STORE SHOPNOTS1 BURNFUR RD COURT MORE A...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None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02-08-2023,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781928223072043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RELIANCE DIGITAL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900">
                          <a:effectLst/>
                          <a:latin typeface="Helvetica Neue"/>
                        </a:rPr>
                        <a:t>35234</a:t>
                      </a:r>
                      <a:endParaRPr lang="en-GB">
                        <a:effectLst/>
                      </a:endParaRPr>
                    </a:p>
                  </a:txBody>
                  <a:tcPr marL="9525" marR="9525" marT="95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7228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923501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2D5520A5-39CC-F35E-F916-29B07F7BE612}"/>
              </a:ext>
            </a:extLst>
          </p:cNvPr>
          <p:cNvSpPr txBox="1"/>
          <p:nvPr/>
        </p:nvSpPr>
        <p:spPr>
          <a:xfrm>
            <a:off x="385916" y="263013"/>
            <a:ext cx="1132184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rgbClr val="154685"/>
                </a:solidFill>
                <a:ea typeface="Calibri"/>
                <a:cs typeface="Calibri"/>
              </a:rPr>
              <a:t>Invoice Reading Using PYTESSERACT – Sample 1​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9370876-ED45-9548-C341-080B7A038CAE}"/>
              </a:ext>
            </a:extLst>
          </p:cNvPr>
          <p:cNvSpPr/>
          <p:nvPr/>
        </p:nvSpPr>
        <p:spPr>
          <a:xfrm>
            <a:off x="1204451" y="663677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INPUT</a:t>
            </a:r>
            <a:endParaRPr lang="en-GB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1C3F813-EC22-3B60-CE4F-F379EB87C4E6}"/>
              </a:ext>
            </a:extLst>
          </p:cNvPr>
          <p:cNvSpPr/>
          <p:nvPr/>
        </p:nvSpPr>
        <p:spPr>
          <a:xfrm>
            <a:off x="6698224" y="663676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PYTESSERACT OUTPUT</a:t>
            </a:r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5982BC-4BF0-A863-689D-AE19630CDECB}"/>
              </a:ext>
            </a:extLst>
          </p:cNvPr>
          <p:cNvSpPr/>
          <p:nvPr/>
        </p:nvSpPr>
        <p:spPr>
          <a:xfrm>
            <a:off x="689869" y="1734749"/>
            <a:ext cx="546921" cy="203381"/>
          </a:xfrm>
          <a:prstGeom prst="rect">
            <a:avLst/>
          </a:pr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80D148-9D5D-187F-F518-76585C54DD18}"/>
              </a:ext>
            </a:extLst>
          </p:cNvPr>
          <p:cNvSpPr/>
          <p:nvPr/>
        </p:nvSpPr>
        <p:spPr>
          <a:xfrm flipV="1">
            <a:off x="5802642" y="1696052"/>
            <a:ext cx="485469" cy="2089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52CC00-58EF-560A-ECC2-5CCF13CAAAD2}"/>
              </a:ext>
            </a:extLst>
          </p:cNvPr>
          <p:cNvSpPr/>
          <p:nvPr/>
        </p:nvSpPr>
        <p:spPr>
          <a:xfrm flipV="1">
            <a:off x="689869" y="2617641"/>
            <a:ext cx="4159858" cy="20338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7F5100-D0E4-C22C-3912-A4B8F711DC54}"/>
              </a:ext>
            </a:extLst>
          </p:cNvPr>
          <p:cNvSpPr/>
          <p:nvPr/>
        </p:nvSpPr>
        <p:spPr>
          <a:xfrm>
            <a:off x="1050991" y="5336027"/>
            <a:ext cx="546921" cy="203381"/>
          </a:xfrm>
          <a:prstGeom prst="rect">
            <a:avLst/>
          </a:pr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12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ocument with numbers and text&#10;&#10;Description automatically generated">
            <a:extLst>
              <a:ext uri="{FF2B5EF4-FFF2-40B4-BE49-F238E27FC236}">
                <a16:creationId xmlns:a16="http://schemas.microsoft.com/office/drawing/2014/main" id="{55ACCCE6-4185-35C2-673B-C98A2D03B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98" y="1136264"/>
            <a:ext cx="3798271" cy="473825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CC24EB0E-DCCF-4EF4-7165-045341C08C60}"/>
              </a:ext>
            </a:extLst>
          </p:cNvPr>
          <p:cNvSpPr txBox="1"/>
          <p:nvPr/>
        </p:nvSpPr>
        <p:spPr>
          <a:xfrm>
            <a:off x="5512207" y="1124292"/>
            <a:ext cx="4709650" cy="160043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Merchant Name RELIANCE DIGITAL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Dealer name JO DIGITAL STORE-KADAMKUAN,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 err="1"/>
              <a:t>Deeler</a:t>
            </a:r>
            <a:r>
              <a:rPr lang="en-US" sz="1400" dirty="0"/>
              <a:t> Address MY J1O STORE HOLDING NO 1150772 BAY BHAWAN KADAMKUAN THANA, KADAMKUAN PATNA 800003 PATNA 800003| 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/>
              <a:t>Customer Address KADAMKUAN,PATNA, </a:t>
            </a:r>
            <a:r>
              <a:rPr lang="en-US" sz="1400" dirty="0" err="1"/>
              <a:t>BIHARv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 err="1"/>
              <a:t>boID</a:t>
            </a:r>
            <a:r>
              <a:rPr lang="en-US" sz="1400" dirty="0"/>
              <a:t> 218424017332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004B98-24A7-8ADE-F615-D70CEC55E984}"/>
              </a:ext>
            </a:extLst>
          </p:cNvPr>
          <p:cNvSpPr/>
          <p:nvPr/>
        </p:nvSpPr>
        <p:spPr>
          <a:xfrm>
            <a:off x="5585949" y="1607881"/>
            <a:ext cx="546921" cy="23351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8DBAD9-F6BB-A351-911C-CAAAF765D821}"/>
              </a:ext>
            </a:extLst>
          </p:cNvPr>
          <p:cNvSpPr/>
          <p:nvPr/>
        </p:nvSpPr>
        <p:spPr>
          <a:xfrm>
            <a:off x="5512207" y="2457776"/>
            <a:ext cx="620663" cy="2458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EA9F73-D58A-EE79-0AF8-9B203C0FEC95}"/>
              </a:ext>
            </a:extLst>
          </p:cNvPr>
          <p:cNvSpPr/>
          <p:nvPr/>
        </p:nvSpPr>
        <p:spPr>
          <a:xfrm>
            <a:off x="5554062" y="2233031"/>
            <a:ext cx="3723967" cy="24580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3FAAE9-FCEB-3244-25C1-F3C891D5628D}"/>
              </a:ext>
            </a:extLst>
          </p:cNvPr>
          <p:cNvSpPr txBox="1"/>
          <p:nvPr/>
        </p:nvSpPr>
        <p:spPr>
          <a:xfrm>
            <a:off x="528483" y="270387"/>
            <a:ext cx="1120877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b="1" dirty="0">
                <a:solidFill>
                  <a:srgbClr val="154685"/>
                </a:solidFill>
                <a:ea typeface="Calibri"/>
                <a:cs typeface="Calibri"/>
              </a:rPr>
              <a:t>Invoice Reading Using PYTESSERACT – Sample 2</a:t>
            </a:r>
            <a:endParaRPr lang="en-US" sz="2000">
              <a:solidFill>
                <a:srgbClr val="154685"/>
              </a:solidFill>
              <a:ea typeface="Calibri"/>
              <a:cs typeface="Calibri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D38CBE5-96AA-1835-DF40-E852B43B13FC}"/>
              </a:ext>
            </a:extLst>
          </p:cNvPr>
          <p:cNvSpPr/>
          <p:nvPr/>
        </p:nvSpPr>
        <p:spPr>
          <a:xfrm>
            <a:off x="6409402" y="749709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PYTESSERACT OUTPUT</a:t>
            </a:r>
            <a:endParaRPr lang="en-GB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95A911C-1700-EF44-FB69-BDFB552081C3}"/>
              </a:ext>
            </a:extLst>
          </p:cNvPr>
          <p:cNvSpPr/>
          <p:nvPr/>
        </p:nvSpPr>
        <p:spPr>
          <a:xfrm>
            <a:off x="1001660" y="706693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INPUT</a:t>
            </a:r>
            <a:endParaRPr lang="en-GB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0B621B0-0A33-6771-238A-8358EB071E2F}"/>
              </a:ext>
            </a:extLst>
          </p:cNvPr>
          <p:cNvSpPr/>
          <p:nvPr/>
        </p:nvSpPr>
        <p:spPr>
          <a:xfrm>
            <a:off x="5554063" y="3319189"/>
            <a:ext cx="2826774" cy="3687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ea typeface="Calibri"/>
                <a:cs typeface="Calibri"/>
              </a:rPr>
              <a:t>Drawbacks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32AA29-8AA4-5779-1B97-6EBB94BDAAD1}"/>
              </a:ext>
            </a:extLst>
          </p:cNvPr>
          <p:cNvSpPr txBox="1"/>
          <p:nvPr/>
        </p:nvSpPr>
        <p:spPr>
          <a:xfrm>
            <a:off x="5512207" y="3962246"/>
            <a:ext cx="5530167" cy="1477328"/>
          </a:xfrm>
          <a:prstGeom prst="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 anchor="b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Word Identification Issues:</a:t>
            </a:r>
            <a:r>
              <a:rPr lang="en-US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Cannot identify similar-looking words.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Joint words are not detected properly.</a:t>
            </a:r>
          </a:p>
          <a:p>
            <a:pPr marL="0" lvl="1"/>
            <a:r>
              <a:rPr lang="en-US" b="1" dirty="0"/>
              <a:t>2.   Spelling Accuracy Concerns:-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Spelling mistakes.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7A5AF6-8B13-84F7-FF86-5808DA131125}"/>
              </a:ext>
            </a:extLst>
          </p:cNvPr>
          <p:cNvSpPr/>
          <p:nvPr/>
        </p:nvSpPr>
        <p:spPr>
          <a:xfrm>
            <a:off x="827030" y="1486271"/>
            <a:ext cx="546921" cy="203381"/>
          </a:xfrm>
          <a:prstGeom prst="rect">
            <a:avLst/>
          </a:pr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D73C8A-1A6D-39B7-1AFE-8D0B40D9E172}"/>
              </a:ext>
            </a:extLst>
          </p:cNvPr>
          <p:cNvSpPr/>
          <p:nvPr/>
        </p:nvSpPr>
        <p:spPr>
          <a:xfrm>
            <a:off x="809649" y="5462943"/>
            <a:ext cx="3723967" cy="203381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DAA855-68C9-23C7-AAD9-64FDD6A6C946}"/>
              </a:ext>
            </a:extLst>
          </p:cNvPr>
          <p:cNvSpPr/>
          <p:nvPr/>
        </p:nvSpPr>
        <p:spPr>
          <a:xfrm>
            <a:off x="886267" y="2377298"/>
            <a:ext cx="3723967" cy="203381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696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883</Words>
  <Application>Microsoft Office PowerPoint</Application>
  <PresentationFormat>Widescreen</PresentationFormat>
  <Paragraphs>157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Arial,Sans-Serif</vt:lpstr>
      <vt:lpstr>Calibri</vt:lpstr>
      <vt:lpstr>Calibri Light</vt:lpstr>
      <vt:lpstr>Canva Sans</vt:lpstr>
      <vt:lpstr>Gravity</vt:lpstr>
      <vt:lpstr>Helvetica Neue</vt:lpstr>
      <vt:lpstr>HK Grotesk</vt:lpstr>
      <vt:lpstr>HK Grotesk Bold</vt:lpstr>
      <vt:lpstr>Inter</vt:lpstr>
      <vt:lpstr>Inter Bold</vt:lpstr>
      <vt:lpstr>Open Sans</vt:lpstr>
      <vt:lpstr>Times New Roman</vt:lpstr>
      <vt:lpstr>Wingdings</vt:lpstr>
      <vt:lpstr>Office Theme</vt:lpstr>
      <vt:lpstr>CDL Delivery Order(DO) and Invoice Reading 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Architectural Design – Azure AI Studio</vt:lpstr>
      <vt:lpstr>PYTESSERACT VS AZURE VISION STUDIO</vt:lpstr>
      <vt:lpstr>PowerPoint Presentation</vt:lpstr>
      <vt:lpstr>Output FTR VS FTNR</vt:lpstr>
      <vt:lpstr>Approach-1 Using Lentra API calling</vt:lpstr>
      <vt:lpstr>Approach-2 Using RPA BOT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Shelar</dc:creator>
  <cp:lastModifiedBy>Tanveer Singh</cp:lastModifiedBy>
  <cp:revision>353</cp:revision>
  <dcterms:created xsi:type="dcterms:W3CDTF">2023-10-12T13:11:58Z</dcterms:created>
  <dcterms:modified xsi:type="dcterms:W3CDTF">2024-01-10T12:10:48Z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3ba8fb0-bbb8-454c-aa98-661329b3f27f_Enabled">
    <vt:lpwstr>true</vt:lpwstr>
  </property>
  <property fmtid="{D5CDD505-2E9C-101B-9397-08002B2CF9AE}" pid="3" name="MSIP_Label_e3ba8fb0-bbb8-454c-aa98-661329b3f27f_SetDate">
    <vt:lpwstr>2024-01-05T06:24:35Z</vt:lpwstr>
  </property>
  <property fmtid="{D5CDD505-2E9C-101B-9397-08002B2CF9AE}" pid="4" name="MSIP_Label_e3ba8fb0-bbb8-454c-aa98-661329b3f27f_Method">
    <vt:lpwstr>Privileged</vt:lpwstr>
  </property>
  <property fmtid="{D5CDD505-2E9C-101B-9397-08002B2CF9AE}" pid="5" name="MSIP_Label_e3ba8fb0-bbb8-454c-aa98-661329b3f27f_Name">
    <vt:lpwstr>Internal (General)!</vt:lpwstr>
  </property>
  <property fmtid="{D5CDD505-2E9C-101B-9397-08002B2CF9AE}" pid="6" name="MSIP_Label_e3ba8fb0-bbb8-454c-aa98-661329b3f27f_SiteId">
    <vt:lpwstr>827fd022-05a6-4e57-be9c-cc069b6ae62d</vt:lpwstr>
  </property>
  <property fmtid="{D5CDD505-2E9C-101B-9397-08002B2CF9AE}" pid="7" name="MSIP_Label_e3ba8fb0-bbb8-454c-aa98-661329b3f27f_ActionId">
    <vt:lpwstr>4d292efd-025d-4548-92f0-ff4f5b1e403a</vt:lpwstr>
  </property>
  <property fmtid="{D5CDD505-2E9C-101B-9397-08002B2CF9AE}" pid="8" name="MSIP_Label_e3ba8fb0-bbb8-454c-aa98-661329b3f27f_ContentBits">
    <vt:lpwstr>3</vt:lpwstr>
  </property>
  <property fmtid="{D5CDD505-2E9C-101B-9397-08002B2CF9AE}" pid="9" name="ClassificationContentMarkingFooterLocations">
    <vt:lpwstr>Office Theme:9</vt:lpwstr>
  </property>
  <property fmtid="{D5CDD505-2E9C-101B-9397-08002B2CF9AE}" pid="10" name="ClassificationContentMarkingFooterText">
    <vt:lpwstr>Classification - Internal</vt:lpwstr>
  </property>
  <property fmtid="{D5CDD505-2E9C-101B-9397-08002B2CF9AE}" pid="11" name="ClassificationContentMarkingHeaderLocations">
    <vt:lpwstr>Office Theme:8</vt:lpwstr>
  </property>
  <property fmtid="{D5CDD505-2E9C-101B-9397-08002B2CF9AE}" pid="12" name="ClassificationContentMarkingHeaderText">
    <vt:lpwstr>Classification - Internal</vt:lpwstr>
  </property>
</Properties>
</file>

<file path=docProps/thumbnail.jpeg>
</file>